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63" r:id="rId10"/>
    <p:sldId id="264" r:id="rId11"/>
    <p:sldId id="265" r:id="rId12"/>
    <p:sldId id="287" r:id="rId13"/>
    <p:sldId id="266" r:id="rId14"/>
    <p:sldId id="268" r:id="rId15"/>
    <p:sldId id="269" r:id="rId16"/>
    <p:sldId id="270" r:id="rId17"/>
    <p:sldId id="267" r:id="rId18"/>
    <p:sldId id="273" r:id="rId19"/>
    <p:sldId id="274" r:id="rId20"/>
    <p:sldId id="275" r:id="rId21"/>
    <p:sldId id="271" r:id="rId22"/>
    <p:sldId id="272" r:id="rId23"/>
    <p:sldId id="276" r:id="rId24"/>
    <p:sldId id="277" r:id="rId25"/>
    <p:sldId id="278" r:id="rId26"/>
    <p:sldId id="279" r:id="rId27"/>
    <p:sldId id="280" r:id="rId28"/>
    <p:sldId id="282" r:id="rId29"/>
    <p:sldId id="284" r:id="rId30"/>
    <p:sldId id="285" r:id="rId31"/>
    <p:sldId id="286" r:id="rId32"/>
    <p:sldId id="281" r:id="rId33"/>
    <p:sldId id="283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CB609-8B95-43FA-A1E7-6EAF3630168F}" type="datetimeFigureOut">
              <a:rPr lang="es-AR" smtClean="0"/>
              <a:t>15/5/2023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5A5F4-23E8-47F3-B5AF-E826C21DBA5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337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7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1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5.wdp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3.wdp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microsoft.com/office/2007/relationships/hdphoto" Target="../media/hdphoto20.wdp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3.wdp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microsoft.com/office/2007/relationships/hdphoto" Target="../media/hdphoto23.wdp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A3604-2FB4-B979-2283-BACC1261D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Harware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54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CBC47-6A62-4CCC-97B4-97A9DC09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 </a:t>
            </a:r>
            <a:r>
              <a:rPr lang="es-ES" dirty="0"/>
              <a:t>más usados</a:t>
            </a:r>
            <a:endParaRPr lang="es-AR" dirty="0"/>
          </a:p>
        </p:txBody>
      </p:sp>
      <p:pic>
        <p:nvPicPr>
          <p:cNvPr id="3" name="Picture 2" descr="DESCRIPCIÓN DEL DRIVER A4988 – Electrónica Práctica Aplicada">
            <a:extLst>
              <a:ext uri="{FF2B5EF4-FFF2-40B4-BE49-F238E27FC236}">
                <a16:creationId xmlns:a16="http://schemas.microsoft.com/office/drawing/2014/main" id="{DC5CB5FE-186E-8DD1-4964-F43162DF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7" b="96212" l="4024" r="95854">
                        <a14:foregroundMark x1="4512" y1="27727" x2="9512" y2="31364"/>
                        <a14:foregroundMark x1="45122" y1="4697" x2="37683" y2="9848"/>
                        <a14:foregroundMark x1="5000" y1="35758" x2="5000" y2="35758"/>
                        <a14:foregroundMark x1="73049" y1="68030" x2="86951" y2="82121"/>
                        <a14:foregroundMark x1="63659" y1="78636" x2="79512" y2="86818"/>
                        <a14:foregroundMark x1="81341" y1="91212" x2="89268" y2="82576"/>
                        <a14:foregroundMark x1="89268" y1="82576" x2="89756" y2="82424"/>
                        <a14:foregroundMark x1="94390" y1="77121" x2="95854" y2="79848"/>
                        <a14:foregroundMark x1="86829" y1="63485" x2="87073" y2="62576"/>
                        <a14:foregroundMark x1="75976" y1="58182" x2="77073" y2="57424"/>
                        <a14:foregroundMark x1="78415" y1="56515" x2="79512" y2="55455"/>
                        <a14:foregroundMark x1="83293" y1="59242" x2="83659" y2="58939"/>
                        <a14:foregroundMark x1="91220" y1="67121" x2="91220" y2="67121"/>
                        <a14:foregroundMark x1="79634" y1="96212" x2="79634" y2="96212"/>
                        <a14:foregroundMark x1="72439" y1="61818" x2="72439" y2="61818"/>
                        <a14:foregroundMark x1="67561" y1="65758" x2="67561" y2="65758"/>
                        <a14:foregroundMark x1="63902" y1="69545" x2="63902" y2="69545"/>
                        <a14:foregroundMark x1="62683" y1="73182" x2="62683" y2="73182"/>
                        <a14:foregroundMark x1="62561" y1="79394" x2="62561" y2="79394"/>
                        <a14:foregroundMark x1="13780" y1="46515" x2="13780" y2="46515"/>
                        <a14:foregroundMark x1="16829" y1="50152" x2="16829" y2="50152"/>
                        <a14:foregroundMark x1="18049" y1="53182" x2="18049" y2="53182"/>
                        <a14:backgroundMark x1="91829" y1="93182" x2="91829" y2="93182"/>
                        <a14:backgroundMark x1="85976" y1="97727" x2="85976" y2="97727"/>
                        <a14:backgroundMark x1="90854" y1="89091" x2="90854" y2="89091"/>
                        <a14:backgroundMark x1="59756" y1="65758" x2="59756" y2="65758"/>
                        <a14:backgroundMark x1="48049" y1="62879" x2="48049" y2="62879"/>
                        <a14:backgroundMark x1="60122" y1="46970" x2="60122" y2="46970"/>
                        <a14:backgroundMark x1="12317" y1="58333" x2="12317" y2="58333"/>
                        <a14:backgroundMark x1="9268" y1="45758" x2="9268" y2="45758"/>
                        <a14:backgroundMark x1="26951" y1="67879" x2="26951" y2="67879"/>
                        <a14:backgroundMark x1="26585" y1="66364" x2="26585" y2="66364"/>
                        <a14:backgroundMark x1="27073" y1="68636" x2="27073" y2="68636"/>
                        <a14:backgroundMark x1="27439" y1="70303" x2="27439" y2="70303"/>
                        <a14:backgroundMark x1="27439" y1="71212" x2="27073" y2="68485"/>
                        <a14:backgroundMark x1="27073" y1="69848" x2="26585" y2="68030"/>
                        <a14:backgroundMark x1="26707" y1="66667" x2="26707" y2="66667"/>
                        <a14:backgroundMark x1="26707" y1="65152" x2="26707" y2="65152"/>
                        <a14:backgroundMark x1="49268" y1="53788" x2="50000" y2="61970"/>
                        <a14:backgroundMark x1="44024" y1="56970" x2="45122" y2="63182"/>
                        <a14:backgroundMark x1="38415" y1="60000" x2="39268" y2="67576"/>
                        <a14:backgroundMark x1="32561" y1="63636" x2="32805" y2="70606"/>
                        <a14:backgroundMark x1="13415" y1="60000" x2="19268" y2="68636"/>
                        <a14:backgroundMark x1="19268" y1="68636" x2="19268" y2="68636"/>
                        <a14:backgroundMark x1="59756" y1="46212" x2="60732" y2="57121"/>
                        <a14:backgroundMark x1="55122" y1="50455" x2="56098" y2="59091"/>
                        <a14:backgroundMark x1="49878" y1="51970" x2="50488" y2="53939"/>
                        <a14:backgroundMark x1="50610" y1="50909" x2="49268" y2="50909"/>
                        <a14:backgroundMark x1="45000" y1="55000" x2="43293" y2="55000"/>
                        <a14:backgroundMark x1="39268" y1="57727" x2="37195" y2="57727"/>
                        <a14:backgroundMark x1="33415" y1="61212" x2="31951" y2="61364"/>
                        <a14:backgroundMark x1="37561" y1="64091" x2="37683" y2="65909"/>
                        <a14:backgroundMark x1="37317" y1="66970" x2="37317" y2="66970"/>
                        <a14:backgroundMark x1="44146" y1="54242" x2="45000" y2="5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75" y="2644524"/>
            <a:ext cx="2923148" cy="23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river para Arduino , modelo Pololu DRV8825">
            <a:extLst>
              <a:ext uri="{FF2B5EF4-FFF2-40B4-BE49-F238E27FC236}">
                <a16:creationId xmlns:a16="http://schemas.microsoft.com/office/drawing/2014/main" id="{C8CF408F-4C8C-3580-7399-2F38B3CA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79" b="92140" l="6114" r="92140">
                        <a14:foregroundMark x1="44978" y1="8079" x2="44978" y2="8734"/>
                        <a14:foregroundMark x1="46288" y1="8734" x2="46725" y2="10262"/>
                        <a14:foregroundMark x1="7424" y1="43013" x2="6114" y2="36245"/>
                        <a14:foregroundMark x1="37555" y1="12009" x2="38210" y2="11790"/>
                        <a14:foregroundMark x1="90393" y1="46507" x2="92140" y2="46507"/>
                        <a14:foregroundMark x1="55677" y1="86463" x2="55677" y2="87991"/>
                        <a14:foregroundMark x1="55240" y1="89520" x2="55459" y2="92140"/>
                        <a14:foregroundMark x1="49345" y1="80786" x2="49782" y2="85153"/>
                        <a14:foregroundMark x1="43450" y1="77511" x2="43450" y2="83188"/>
                        <a14:foregroundMark x1="36463" y1="70742" x2="36463" y2="75983"/>
                        <a14:foregroundMark x1="30349" y1="65939" x2="31004" y2="71179"/>
                        <a14:foregroundMark x1="25109" y1="62664" x2="24672" y2="65939"/>
                        <a14:foregroundMark x1="18559" y1="57642" x2="18559" y2="60262"/>
                        <a14:foregroundMark x1="12009" y1="53057" x2="12227" y2="55677"/>
                        <a14:foregroundMark x1="88428" y1="61135" x2="88646" y2="65721"/>
                        <a14:foregroundMark x1="82533" y1="59825" x2="82533" y2="62009"/>
                        <a14:foregroundMark x1="18996" y1="62227" x2="18996" y2="62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866" y="2357413"/>
            <a:ext cx="2639889" cy="26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pper Motor Driver TMC2208 V3.0">
            <a:extLst>
              <a:ext uri="{FF2B5EF4-FFF2-40B4-BE49-F238E27FC236}">
                <a16:creationId xmlns:a16="http://schemas.microsoft.com/office/drawing/2014/main" id="{69FD1D9F-8E15-5B0C-6727-B9722A0A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10" b="92245" l="10000" r="90000">
                        <a14:foregroundMark x1="52857" y1="5714" x2="55306" y2="7959"/>
                        <a14:foregroundMark x1="24898" y1="53673" x2="27143" y2="52245"/>
                        <a14:foregroundMark x1="20000" y1="54898" x2="23061" y2="53673"/>
                        <a14:foregroundMark x1="26531" y1="61837" x2="26531" y2="61837"/>
                        <a14:foregroundMark x1="35510" y1="92245" x2="35510" y2="89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898" y="2003770"/>
            <a:ext cx="2993532" cy="29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2B30F9-0AA1-9F10-A94C-9778870D2350}"/>
              </a:ext>
            </a:extLst>
          </p:cNvPr>
          <p:cNvSpPr txBox="1"/>
          <p:nvPr/>
        </p:nvSpPr>
        <p:spPr>
          <a:xfrm>
            <a:off x="975347" y="5300910"/>
            <a:ext cx="2423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A4988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Max. </a:t>
            </a:r>
            <a:r>
              <a:rPr lang="en-US" sz="1400" dirty="0" err="1"/>
              <a:t>microsteps</a:t>
            </a:r>
            <a:r>
              <a:rPr lang="en-US" sz="1400" dirty="0"/>
              <a:t>: 1/32</a:t>
            </a:r>
            <a:endParaRPr lang="es-AR" sz="1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6F9E24-4C51-5016-9002-3F857EB57F3E}"/>
              </a:ext>
            </a:extLst>
          </p:cNvPr>
          <p:cNvSpPr txBox="1"/>
          <p:nvPr/>
        </p:nvSpPr>
        <p:spPr>
          <a:xfrm>
            <a:off x="4742008" y="5300910"/>
            <a:ext cx="24236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DRV8825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Max. </a:t>
            </a:r>
            <a:r>
              <a:rPr lang="en-US" sz="1400" dirty="0" err="1"/>
              <a:t>microsteps</a:t>
            </a:r>
            <a:r>
              <a:rPr lang="en-US" sz="1400" dirty="0"/>
              <a:t>: 1/64</a:t>
            </a:r>
            <a:endParaRPr lang="es-AR" sz="1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6BAD2A-DF5C-1D2F-EB2C-14788A22E552}"/>
              </a:ext>
            </a:extLst>
          </p:cNvPr>
          <p:cNvSpPr txBox="1"/>
          <p:nvPr/>
        </p:nvSpPr>
        <p:spPr>
          <a:xfrm>
            <a:off x="8543862" y="5239355"/>
            <a:ext cx="24236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TMCXXXX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Max. </a:t>
            </a:r>
            <a:r>
              <a:rPr lang="en-US" sz="1400" dirty="0" err="1"/>
              <a:t>microsteps</a:t>
            </a:r>
            <a:r>
              <a:rPr lang="en-US" sz="1400" dirty="0"/>
              <a:t>: 1/128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(XXXX son </a:t>
            </a:r>
            <a:r>
              <a:rPr lang="en-US" sz="1400" dirty="0" err="1"/>
              <a:t>numeros</a:t>
            </a:r>
            <a:r>
              <a:rPr lang="en-US" sz="1400" dirty="0"/>
              <a:t> que </a:t>
            </a:r>
            <a:r>
              <a:rPr lang="en-US" sz="1400" dirty="0" err="1"/>
              <a:t>dependen</a:t>
            </a:r>
            <a:r>
              <a:rPr lang="en-US" sz="1400" dirty="0"/>
              <a:t> del </a:t>
            </a:r>
            <a:r>
              <a:rPr lang="en-US" sz="1400" dirty="0" err="1"/>
              <a:t>modelo</a:t>
            </a:r>
            <a:r>
              <a:rPr lang="en-US" sz="1400" dirty="0"/>
              <a:t> del TMC)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392200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77E79-CC8E-CEE3-AFCC-19EFDFC0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Funciones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pin del driver</a:t>
            </a:r>
            <a:endParaRPr lang="es-AR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E43A804-B3B6-C414-AA32-33F2090C130D}"/>
              </a:ext>
            </a:extLst>
          </p:cNvPr>
          <p:cNvSpPr/>
          <p:nvPr/>
        </p:nvSpPr>
        <p:spPr>
          <a:xfrm>
            <a:off x="810000" y="2336800"/>
            <a:ext cx="6553200" cy="426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58" name="Picture 10" descr="DRV8825 Stepper Motor Driver Carrier, High Current | POLOLU-2133 | Core  Electronics Australia">
            <a:extLst>
              <a:ext uri="{FF2B5EF4-FFF2-40B4-BE49-F238E27FC236}">
                <a16:creationId xmlns:a16="http://schemas.microsoft.com/office/drawing/2014/main" id="{2EEF2777-B9E4-ABE6-7981-C456894FA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23383" r="6591" b="22147"/>
          <a:stretch/>
        </p:blipFill>
        <p:spPr bwMode="auto">
          <a:xfrm>
            <a:off x="921760" y="2458721"/>
            <a:ext cx="6329680" cy="395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0654C56-E202-4FCC-76ED-333F0622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09" y="2915920"/>
            <a:ext cx="4363124" cy="1412240"/>
          </a:xfrm>
          <a:prstGeom prst="rect">
            <a:avLst/>
          </a:prstGeom>
        </p:spPr>
      </p:pic>
      <p:sp>
        <p:nvSpPr>
          <p:cNvPr id="17" name="Abrir llave 16">
            <a:extLst>
              <a:ext uri="{FF2B5EF4-FFF2-40B4-BE49-F238E27FC236}">
                <a16:creationId xmlns:a16="http://schemas.microsoft.com/office/drawing/2014/main" id="{AFF5475E-46CD-5D43-DC2F-8BBDAB5B8BEA}"/>
              </a:ext>
            </a:extLst>
          </p:cNvPr>
          <p:cNvSpPr/>
          <p:nvPr/>
        </p:nvSpPr>
        <p:spPr>
          <a:xfrm>
            <a:off x="3048000" y="3759200"/>
            <a:ext cx="172720" cy="497840"/>
          </a:xfrm>
          <a:prstGeom prst="leftBrace">
            <a:avLst>
              <a:gd name="adj1" fmla="val 8333"/>
              <a:gd name="adj2" fmla="val 5204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0B79239-C6CD-B9B5-2608-A8AB904F1267}"/>
              </a:ext>
            </a:extLst>
          </p:cNvPr>
          <p:cNvCxnSpPr/>
          <p:nvPr/>
        </p:nvCxnSpPr>
        <p:spPr>
          <a:xfrm flipH="1">
            <a:off x="2651760" y="4008120"/>
            <a:ext cx="3962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152AEDC-E94A-0644-12FB-49C96CFBD368}"/>
              </a:ext>
            </a:extLst>
          </p:cNvPr>
          <p:cNvCxnSpPr>
            <a:cxnSpLocks/>
          </p:cNvCxnSpPr>
          <p:nvPr/>
        </p:nvCxnSpPr>
        <p:spPr>
          <a:xfrm flipV="1">
            <a:off x="2661920" y="2174240"/>
            <a:ext cx="0" cy="18338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8DC651C-E154-5DB0-A1D4-C5AC3EBDF97F}"/>
              </a:ext>
            </a:extLst>
          </p:cNvPr>
          <p:cNvCxnSpPr>
            <a:cxnSpLocks/>
          </p:cNvCxnSpPr>
          <p:nvPr/>
        </p:nvCxnSpPr>
        <p:spPr>
          <a:xfrm flipH="1">
            <a:off x="2661920" y="2174240"/>
            <a:ext cx="662432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8AE65327-8F7D-D4F8-4EFB-08425B81CEBA}"/>
              </a:ext>
            </a:extLst>
          </p:cNvPr>
          <p:cNvCxnSpPr/>
          <p:nvPr/>
        </p:nvCxnSpPr>
        <p:spPr>
          <a:xfrm>
            <a:off x="9276080" y="217424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5211950-026C-EE47-4240-DA16DFF4EBFE}"/>
              </a:ext>
            </a:extLst>
          </p:cNvPr>
          <p:cNvSpPr txBox="1"/>
          <p:nvPr/>
        </p:nvSpPr>
        <p:spPr>
          <a:xfrm>
            <a:off x="8574994" y="4626113"/>
            <a:ext cx="24529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highlight>
                  <a:srgbClr val="FF0000"/>
                </a:highlight>
              </a:rPr>
              <a:t>Buscar</a:t>
            </a:r>
            <a:r>
              <a:rPr lang="en-US" b="1" dirty="0">
                <a:highlight>
                  <a:srgbClr val="FF0000"/>
                </a:highlight>
              </a:rPr>
              <a:t> Datasheet de </a:t>
            </a:r>
            <a:r>
              <a:rPr lang="en-US" b="1" dirty="0" err="1">
                <a:highlight>
                  <a:srgbClr val="FF0000"/>
                </a:highlight>
              </a:rPr>
              <a:t>cada</a:t>
            </a:r>
            <a:r>
              <a:rPr lang="en-US" b="1" dirty="0">
                <a:highlight>
                  <a:srgbClr val="FF0000"/>
                </a:highlight>
              </a:rPr>
              <a:t> driver para </a:t>
            </a:r>
            <a:r>
              <a:rPr lang="en-US" b="1" dirty="0" err="1">
                <a:highlight>
                  <a:srgbClr val="FF0000"/>
                </a:highlight>
              </a:rPr>
              <a:t>ver</a:t>
            </a:r>
            <a:r>
              <a:rPr lang="en-US" b="1" dirty="0">
                <a:highlight>
                  <a:srgbClr val="FF0000"/>
                </a:highlight>
              </a:rPr>
              <a:t> </a:t>
            </a:r>
            <a:r>
              <a:rPr lang="en-US" b="1" dirty="0" err="1">
                <a:highlight>
                  <a:srgbClr val="FF0000"/>
                </a:highlight>
              </a:rPr>
              <a:t>microsteps</a:t>
            </a:r>
            <a:r>
              <a:rPr lang="en-US" b="1" dirty="0">
                <a:highlight>
                  <a:srgbClr val="FF0000"/>
                </a:highlight>
              </a:rPr>
              <a:t> y f</a:t>
            </a:r>
            <a:r>
              <a:rPr lang="es-ES" b="1" dirty="0" err="1">
                <a:highlight>
                  <a:srgbClr val="FF0000"/>
                </a:highlight>
              </a:rPr>
              <a:t>ó</a:t>
            </a:r>
            <a:r>
              <a:rPr lang="en-US" b="1" dirty="0" err="1">
                <a:highlight>
                  <a:srgbClr val="FF0000"/>
                </a:highlight>
              </a:rPr>
              <a:t>rmula</a:t>
            </a:r>
            <a:endParaRPr lang="es-AR" b="1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89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8247143-F05D-63E6-5142-B9ED1010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Estuviste prestando atención? Vamos a ponerte a prueba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05AA558-0C3C-0B5E-6058-F48EC451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161" y="1356540"/>
            <a:ext cx="4113458" cy="4144919"/>
          </a:xfrm>
          <a:prstGeom prst="rect">
            <a:avLst/>
          </a:prstGeom>
        </p:spPr>
      </p:pic>
      <p:pic>
        <p:nvPicPr>
          <p:cNvPr id="3074" name="Picture 2" descr="Mi cara es un meme&quot;: la vida del famoso húngaro que se gana ...">
            <a:extLst>
              <a:ext uri="{FF2B5EF4-FFF2-40B4-BE49-F238E27FC236}">
                <a16:creationId xmlns:a16="http://schemas.microsoft.com/office/drawing/2014/main" id="{F5038E2B-AA31-5487-E016-D803EC13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37" y="2980670"/>
            <a:ext cx="5013976" cy="282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9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FDB14-9F3C-4E2E-3CAD-9A8F615B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Voltaje de referencia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A0813A-478F-4DF6-1F29-B572DE745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6" y="2469482"/>
            <a:ext cx="3320264" cy="1152869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268F0D3-9114-EDF7-A34B-F3203CB810C0}"/>
              </a:ext>
            </a:extLst>
          </p:cNvPr>
          <p:cNvCxnSpPr>
            <a:cxnSpLocks/>
          </p:cNvCxnSpPr>
          <p:nvPr/>
        </p:nvCxnSpPr>
        <p:spPr>
          <a:xfrm>
            <a:off x="1306588" y="3622351"/>
            <a:ext cx="14212" cy="11223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1622E7ED-1AF7-B973-CC17-2AB29A8CF9C1}"/>
              </a:ext>
            </a:extLst>
          </p:cNvPr>
          <p:cNvSpPr txBox="1"/>
          <p:nvPr/>
        </p:nvSpPr>
        <p:spPr>
          <a:xfrm>
            <a:off x="1452880" y="3998869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Medimos el </a:t>
            </a:r>
            <a:r>
              <a:rPr lang="es-ES" dirty="0" err="1"/>
              <a:t>Vref</a:t>
            </a:r>
            <a:endParaRPr lang="es-AR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73A720E-4DFA-ECD3-752A-8A34C7AD07C6}"/>
              </a:ext>
            </a:extLst>
          </p:cNvPr>
          <p:cNvSpPr/>
          <p:nvPr/>
        </p:nvSpPr>
        <p:spPr>
          <a:xfrm>
            <a:off x="863601" y="4784761"/>
            <a:ext cx="3320259" cy="514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613BC0-C649-F0F1-A910-8CE649C593A6}"/>
              </a:ext>
            </a:extLst>
          </p:cNvPr>
          <p:cNvSpPr txBox="1"/>
          <p:nvPr/>
        </p:nvSpPr>
        <p:spPr>
          <a:xfrm>
            <a:off x="883920" y="4826000"/>
            <a:ext cx="393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V(</a:t>
            </a:r>
            <a:r>
              <a:rPr lang="es-ES" b="1" dirty="0" err="1">
                <a:solidFill>
                  <a:schemeClr val="bg1"/>
                </a:solidFill>
              </a:rPr>
              <a:t>ref</a:t>
            </a:r>
            <a:r>
              <a:rPr lang="es-ES" b="1" dirty="0">
                <a:solidFill>
                  <a:schemeClr val="bg1"/>
                </a:solidFill>
              </a:rPr>
              <a:t>) </a:t>
            </a:r>
            <a:r>
              <a:rPr lang="en-US" b="1" dirty="0">
                <a:solidFill>
                  <a:schemeClr val="bg1"/>
                </a:solidFill>
              </a:rPr>
              <a:t>= (I chop)*(5*R </a:t>
            </a:r>
            <a:r>
              <a:rPr lang="en-US" b="1" dirty="0" err="1">
                <a:solidFill>
                  <a:schemeClr val="bg1"/>
                </a:solidFill>
              </a:rPr>
              <a:t>isense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s-AR" b="1" dirty="0">
              <a:solidFill>
                <a:schemeClr val="bg1"/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8000EF6-663B-94A9-81F7-102AA125F18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84681" y="5195332"/>
            <a:ext cx="330199" cy="514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FA6CDA-C073-7CE5-E2B1-838EBA823DC0}"/>
              </a:ext>
            </a:extLst>
          </p:cNvPr>
          <p:cNvSpPr txBox="1"/>
          <p:nvPr/>
        </p:nvSpPr>
        <p:spPr>
          <a:xfrm>
            <a:off x="863601" y="5709920"/>
            <a:ext cx="204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Corriente de funcionamiento del motor</a:t>
            </a:r>
            <a:endParaRPr lang="es-AR" dirty="0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D038820-0E65-196A-BF59-72D74B483CCA}"/>
              </a:ext>
            </a:extLst>
          </p:cNvPr>
          <p:cNvCxnSpPr>
            <a:cxnSpLocks/>
          </p:cNvCxnSpPr>
          <p:nvPr/>
        </p:nvCxnSpPr>
        <p:spPr>
          <a:xfrm>
            <a:off x="3545841" y="5195332"/>
            <a:ext cx="203199" cy="54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AA8308-D093-39A2-BA0F-22265B689B53}"/>
              </a:ext>
            </a:extLst>
          </p:cNvPr>
          <p:cNvSpPr txBox="1"/>
          <p:nvPr/>
        </p:nvSpPr>
        <p:spPr>
          <a:xfrm>
            <a:off x="3012440" y="5808687"/>
            <a:ext cx="204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Resistencia del driver</a:t>
            </a:r>
            <a:endParaRPr lang="es-AR" dirty="0"/>
          </a:p>
        </p:txBody>
      </p:sp>
      <p:pic>
        <p:nvPicPr>
          <p:cNvPr id="3080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B87E4A6F-55E2-F51D-275E-04372DEA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737" y="1875437"/>
            <a:ext cx="4577196" cy="36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FB783828-C239-5792-4E91-8F5B4CC743D0}"/>
              </a:ext>
            </a:extLst>
          </p:cNvPr>
          <p:cNvSpPr/>
          <p:nvPr/>
        </p:nvSpPr>
        <p:spPr>
          <a:xfrm>
            <a:off x="7274803" y="2428488"/>
            <a:ext cx="358140" cy="55565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E2592C9-A3C6-1671-4765-BE5A03BD8D4D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7632943" y="2706317"/>
            <a:ext cx="18216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084" name="Picture 12" descr="Como se leen las resistencias SMD - Inventable">
            <a:extLst>
              <a:ext uri="{FF2B5EF4-FFF2-40B4-BE49-F238E27FC236}">
                <a16:creationId xmlns:a16="http://schemas.microsoft.com/office/drawing/2014/main" id="{115BD30E-8CD9-9317-8088-EBCD8BDCE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313"/>
          <a:stretch/>
        </p:blipFill>
        <p:spPr bwMode="auto">
          <a:xfrm>
            <a:off x="9566125" y="2084301"/>
            <a:ext cx="1912619" cy="321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mo se leen las resistencias SMD - Inventable">
            <a:extLst>
              <a:ext uri="{FF2B5EF4-FFF2-40B4-BE49-F238E27FC236}">
                <a16:creationId xmlns:a16="http://schemas.microsoft.com/office/drawing/2014/main" id="{A56F7477-F43D-CFE0-9C0C-EE14B7A7C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0" t="81978" r="14811" b="6546"/>
          <a:stretch/>
        </p:blipFill>
        <p:spPr bwMode="auto">
          <a:xfrm>
            <a:off x="9566125" y="5325650"/>
            <a:ext cx="1920580" cy="9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05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142C4D8-648E-C853-7AC7-98BFC7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</a:t>
            </a:r>
            <a:r>
              <a:rPr lang="es-ES" dirty="0" err="1"/>
              <a:t>ánto</a:t>
            </a:r>
            <a:r>
              <a:rPr lang="es-ES" dirty="0"/>
              <a:t> equivale la resistencia de DRV8825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3" name="Picture 16" descr="CRA2512-FZ-R010ELF - Bourns - Resistencia Detección de Corriente SMT, 0.01  ohm, Serie CR">
            <a:extLst>
              <a:ext uri="{FF2B5EF4-FFF2-40B4-BE49-F238E27FC236}">
                <a16:creationId xmlns:a16="http://schemas.microsoft.com/office/drawing/2014/main" id="{DBBC835D-5491-349B-D7A7-B9BC791F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97" b="89837" l="5365" r="93741">
                        <a14:foregroundMark x1="12519" y1="59165" x2="24143" y2="70236"/>
                        <a14:foregroundMark x1="78539" y1="22868" x2="87630" y2="35572"/>
                        <a14:foregroundMark x1="77943" y1="7078" x2="83756" y2="16878"/>
                        <a14:foregroundMark x1="83756" y1="18875" x2="93741" y2="45372"/>
                        <a14:foregroundMark x1="88525" y1="49728" x2="84501" y2="49183"/>
                        <a14:foregroundMark x1="80030" y1="29220" x2="73621" y2="31760"/>
                        <a14:foregroundMark x1="5365" y1="54265" x2="10730" y2="55535"/>
                        <a14:foregroundMark x1="29359" y1="88385" x2="30700" y2="88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0306">
            <a:off x="5007340" y="2282636"/>
            <a:ext cx="3435434" cy="28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omo se leen las resistencias SMD - Inventable">
            <a:extLst>
              <a:ext uri="{FF2B5EF4-FFF2-40B4-BE49-F238E27FC236}">
                <a16:creationId xmlns:a16="http://schemas.microsoft.com/office/drawing/2014/main" id="{17B806B0-FDAD-A3BD-0AA3-5D4798A80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313"/>
          <a:stretch/>
        </p:blipFill>
        <p:spPr bwMode="auto">
          <a:xfrm>
            <a:off x="1510031" y="2411064"/>
            <a:ext cx="2315138" cy="389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FF3EAB-969F-9562-FAEE-75A0C3E673EE}"/>
              </a:ext>
            </a:extLst>
          </p:cNvPr>
          <p:cNvSpPr txBox="1"/>
          <p:nvPr/>
        </p:nvSpPr>
        <p:spPr>
          <a:xfrm>
            <a:off x="8750266" y="2865120"/>
            <a:ext cx="3189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  </a:t>
            </a:r>
            <a:r>
              <a:rPr lang="en-US" sz="9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A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142C4D8-648E-C853-7AC7-98BFC7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cu</a:t>
            </a:r>
            <a:r>
              <a:rPr lang="es-ES" dirty="0" err="1"/>
              <a:t>ánto</a:t>
            </a:r>
            <a:r>
              <a:rPr lang="es-ES" dirty="0"/>
              <a:t> equivale la resistencia de DRV8825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3" name="Picture 16" descr="CRA2512-FZ-R010ELF - Bourns - Resistencia Detección de Corriente SMT, 0.01  ohm, Serie CR">
            <a:extLst>
              <a:ext uri="{FF2B5EF4-FFF2-40B4-BE49-F238E27FC236}">
                <a16:creationId xmlns:a16="http://schemas.microsoft.com/office/drawing/2014/main" id="{DBBC835D-5491-349B-D7A7-B9BC791F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97" b="89837" l="5365" r="93741">
                        <a14:foregroundMark x1="12519" y1="59165" x2="24143" y2="70236"/>
                        <a14:foregroundMark x1="78539" y1="22868" x2="87630" y2="35572"/>
                        <a14:foregroundMark x1="77943" y1="7078" x2="83756" y2="16878"/>
                        <a14:foregroundMark x1="83756" y1="18875" x2="93741" y2="45372"/>
                        <a14:foregroundMark x1="88525" y1="49728" x2="84501" y2="49183"/>
                        <a14:foregroundMark x1="80030" y1="29220" x2="73621" y2="31760"/>
                        <a14:foregroundMark x1="5365" y1="54265" x2="10730" y2="55535"/>
                        <a14:foregroundMark x1="29359" y1="88385" x2="30700" y2="88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0306">
            <a:off x="5007340" y="2282636"/>
            <a:ext cx="3435434" cy="282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Como se leen las resistencias SMD - Inventable">
            <a:extLst>
              <a:ext uri="{FF2B5EF4-FFF2-40B4-BE49-F238E27FC236}">
                <a16:creationId xmlns:a16="http://schemas.microsoft.com/office/drawing/2014/main" id="{17B806B0-FDAD-A3BD-0AA3-5D4798A80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7313"/>
          <a:stretch/>
        </p:blipFill>
        <p:spPr bwMode="auto">
          <a:xfrm>
            <a:off x="1510031" y="2411064"/>
            <a:ext cx="2315138" cy="389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BFF3EAB-969F-9562-FAEE-75A0C3E673EE}"/>
              </a:ext>
            </a:extLst>
          </p:cNvPr>
          <p:cNvSpPr txBox="1"/>
          <p:nvPr/>
        </p:nvSpPr>
        <p:spPr>
          <a:xfrm>
            <a:off x="8750267" y="2865120"/>
            <a:ext cx="962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=</a:t>
            </a:r>
            <a:endParaRPr lang="es-AR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EE8D65C-602F-2457-3B3A-9177F2C518E4}"/>
              </a:ext>
            </a:extLst>
          </p:cNvPr>
          <p:cNvSpPr txBox="1"/>
          <p:nvPr/>
        </p:nvSpPr>
        <p:spPr>
          <a:xfrm>
            <a:off x="9784081" y="3326784"/>
            <a:ext cx="209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0,1 ohm</a:t>
            </a:r>
            <a:endParaRPr lang="es-AR" sz="3600" b="1" dirty="0"/>
          </a:p>
        </p:txBody>
      </p:sp>
    </p:spTree>
    <p:extLst>
      <p:ext uri="{BB962C8B-B14F-4D97-AF65-F5344CB8AC3E}">
        <p14:creationId xmlns:p14="http://schemas.microsoft.com/office/powerpoint/2010/main" val="214284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3F5E4-7C15-D7B4-D1F9-7963FF90A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Ichop</a:t>
            </a:r>
            <a:endParaRPr lang="es-AR" dirty="0"/>
          </a:p>
        </p:txBody>
      </p:sp>
      <p:pic>
        <p:nvPicPr>
          <p:cNvPr id="4100" name="Picture 4" descr="Stepper Motor Nema 17 Double Shaft | Nema 17 Stepper Motor 40mm | Stepper  Motors Cnc - Stepper Motor - Aliexpress">
            <a:extLst>
              <a:ext uri="{FF2B5EF4-FFF2-40B4-BE49-F238E27FC236}">
                <a16:creationId xmlns:a16="http://schemas.microsoft.com/office/drawing/2014/main" id="{3B5E0793-69E8-631E-DBAC-18674CED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" y="2417807"/>
            <a:ext cx="7973060" cy="386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F2C10B5-4DBD-1740-8745-1ACAE66F72D8}"/>
              </a:ext>
            </a:extLst>
          </p:cNvPr>
          <p:cNvSpPr/>
          <p:nvPr/>
        </p:nvSpPr>
        <p:spPr>
          <a:xfrm>
            <a:off x="1005840" y="4005834"/>
            <a:ext cx="4124960" cy="34544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4F532AF-17F4-C573-B9D7-3367C24C2DCC}"/>
              </a:ext>
            </a:extLst>
          </p:cNvPr>
          <p:cNvSpPr txBox="1"/>
          <p:nvPr/>
        </p:nvSpPr>
        <p:spPr>
          <a:xfrm>
            <a:off x="8940800" y="2499360"/>
            <a:ext cx="2854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hay que </a:t>
            </a:r>
            <a:r>
              <a:rPr lang="en-US" dirty="0" err="1"/>
              <a:t>buscarlos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datasheet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componente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hay que </a:t>
            </a:r>
            <a:r>
              <a:rPr lang="en-US" dirty="0" err="1"/>
              <a:t>buscar</a:t>
            </a:r>
            <a:r>
              <a:rPr lang="en-US" dirty="0"/>
              <a:t> la Resistencia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datasheet del drv8825 y la </a:t>
            </a:r>
            <a:r>
              <a:rPr lang="en-US" dirty="0" err="1"/>
              <a:t>corriente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datasheet del motor 17CS04A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2423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FDB14-9F3C-4E2E-3CAD-9A8F615BC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Regulación del voltaje de referencia</a:t>
            </a:r>
            <a:endParaRPr lang="es-AR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73A720E-4DFA-ECD3-752A-8A34C7AD07C6}"/>
              </a:ext>
            </a:extLst>
          </p:cNvPr>
          <p:cNvSpPr/>
          <p:nvPr/>
        </p:nvSpPr>
        <p:spPr>
          <a:xfrm>
            <a:off x="853334" y="2505108"/>
            <a:ext cx="3320259" cy="514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1966896-2AB0-5067-FFC8-CB76652D273B}"/>
              </a:ext>
            </a:extLst>
          </p:cNvPr>
          <p:cNvSpPr/>
          <p:nvPr/>
        </p:nvSpPr>
        <p:spPr>
          <a:xfrm>
            <a:off x="5882640" y="1935480"/>
            <a:ext cx="6225540" cy="4837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0613BC0-C649-F0F1-A910-8CE649C593A6}"/>
              </a:ext>
            </a:extLst>
          </p:cNvPr>
          <p:cNvSpPr txBox="1"/>
          <p:nvPr/>
        </p:nvSpPr>
        <p:spPr>
          <a:xfrm>
            <a:off x="873653" y="2546347"/>
            <a:ext cx="393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V(</a:t>
            </a:r>
            <a:r>
              <a:rPr lang="es-ES" b="1" dirty="0" err="1">
                <a:solidFill>
                  <a:schemeClr val="bg1"/>
                </a:solidFill>
              </a:rPr>
              <a:t>ref</a:t>
            </a:r>
            <a:r>
              <a:rPr lang="es-ES" b="1" dirty="0">
                <a:solidFill>
                  <a:schemeClr val="bg1"/>
                </a:solidFill>
              </a:rPr>
              <a:t>) </a:t>
            </a:r>
            <a:r>
              <a:rPr lang="en-US" b="1" dirty="0">
                <a:solidFill>
                  <a:schemeClr val="bg1"/>
                </a:solidFill>
              </a:rPr>
              <a:t>= (I chop)*(5*R </a:t>
            </a:r>
            <a:r>
              <a:rPr lang="en-US" b="1" dirty="0" err="1">
                <a:solidFill>
                  <a:schemeClr val="bg1"/>
                </a:solidFill>
              </a:rPr>
              <a:t>isense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es-AR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Tester Multimetro Noga Dt-830D Con Buzzer">
            <a:extLst>
              <a:ext uri="{FF2B5EF4-FFF2-40B4-BE49-F238E27FC236}">
                <a16:creationId xmlns:a16="http://schemas.microsoft.com/office/drawing/2014/main" id="{678F2A06-D8D2-F3AD-B5DA-B51C9BC5A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6" b="90700" l="9956" r="89934">
                        <a14:foregroundMark x1="29212" y1="90700" x2="29212" y2="90700"/>
                        <a14:foregroundMark x1="35777" y1="10613" x2="35777" y2="10613"/>
                        <a14:foregroundMark x1="36652" y1="10066" x2="36652" y2="10066"/>
                        <a14:foregroundMark x1="28665" y1="69365" x2="28665" y2="69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60" y="1714500"/>
            <a:ext cx="2814638" cy="281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ster Multimetro Noga Dt-830D Con Buzzer">
            <a:extLst>
              <a:ext uri="{FF2B5EF4-FFF2-40B4-BE49-F238E27FC236}">
                <a16:creationId xmlns:a16="http://schemas.microsoft.com/office/drawing/2014/main" id="{7EFB2B42-D7E0-5392-B665-B2A2EC6FE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825" b="65208" l="30635" r="55033">
                        <a14:foregroundMark x1="36980" y1="49781" x2="46171" y2="51313"/>
                        <a14:foregroundMark x1="38950" y1="60394" x2="39716" y2="52516"/>
                        <a14:foregroundMark x1="47812" y1="51641" x2="47593" y2="48249"/>
                        <a14:foregroundMark x1="46499" y1="42451" x2="52407" y2="50219"/>
                        <a14:foregroundMark x1="52407" y1="50219" x2="52407" y2="50219"/>
                        <a14:foregroundMark x1="53611" y1="57330" x2="53282" y2="53282"/>
                        <a14:foregroundMark x1="54486" y1="55799" x2="55142" y2="52954"/>
                        <a14:foregroundMark x1="49891" y1="63020" x2="52079" y2="60941"/>
                        <a14:foregroundMark x1="41794" y1="65317" x2="46827" y2="63786"/>
                        <a14:foregroundMark x1="31291" y1="47374" x2="30635" y2="51313"/>
                        <a14:foregroundMark x1="41357" y1="39825" x2="43982" y2="40153"/>
                        <a14:foregroundMark x1="47374" y1="64989" x2="47374" y2="64989"/>
                        <a14:foregroundMark x1="48140" y1="64989" x2="48140" y2="64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85" t="37735" r="42208" b="33385"/>
          <a:stretch/>
        </p:blipFill>
        <p:spPr bwMode="auto">
          <a:xfrm rot="19287859">
            <a:off x="6286500" y="2743260"/>
            <a:ext cx="875839" cy="8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0EAAC6E2-1BA9-E18E-73FF-32AE537BAB38}"/>
              </a:ext>
            </a:extLst>
          </p:cNvPr>
          <p:cNvSpPr/>
          <p:nvPr/>
        </p:nvSpPr>
        <p:spPr>
          <a:xfrm>
            <a:off x="6324600" y="2202180"/>
            <a:ext cx="811530" cy="267302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C863F1-AA4B-F43A-777B-51FE6977EA9C}"/>
              </a:ext>
            </a:extLst>
          </p:cNvPr>
          <p:cNvSpPr txBox="1"/>
          <p:nvPr/>
        </p:nvSpPr>
        <p:spPr>
          <a:xfrm>
            <a:off x="6435090" y="2166554"/>
            <a:ext cx="75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Vref</a:t>
            </a:r>
            <a:endParaRPr lang="es-AR" sz="1600" dirty="0">
              <a:solidFill>
                <a:schemeClr val="bg1"/>
              </a:solidFill>
            </a:endParaRPr>
          </a:p>
        </p:txBody>
      </p:sp>
      <p:pic>
        <p:nvPicPr>
          <p:cNvPr id="3080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B87E4A6F-55E2-F51D-275E-04372DEA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99" y="3111060"/>
            <a:ext cx="4577196" cy="366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8FB95CF-A19E-2E97-7B27-D322BF951AA2}"/>
              </a:ext>
            </a:extLst>
          </p:cNvPr>
          <p:cNvCxnSpPr/>
          <p:nvPr/>
        </p:nvCxnSpPr>
        <p:spPr>
          <a:xfrm>
            <a:off x="7595628" y="3954058"/>
            <a:ext cx="1649972" cy="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A812D9C7-FD93-B8E2-BE9E-156A30CA8998}"/>
              </a:ext>
            </a:extLst>
          </p:cNvPr>
          <p:cNvCxnSpPr>
            <a:cxnSpLocks/>
          </p:cNvCxnSpPr>
          <p:nvPr/>
        </p:nvCxnSpPr>
        <p:spPr>
          <a:xfrm>
            <a:off x="7595628" y="4161031"/>
            <a:ext cx="3407652" cy="2249783"/>
          </a:xfrm>
          <a:prstGeom prst="bentConnector3">
            <a:avLst>
              <a:gd name="adj1" fmla="val 27639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ector: angular 36">
            <a:extLst>
              <a:ext uri="{FF2B5EF4-FFF2-40B4-BE49-F238E27FC236}">
                <a16:creationId xmlns:a16="http://schemas.microsoft.com/office/drawing/2014/main" id="{712AD2DC-FBC1-40F1-2B56-BE8BCA504A31}"/>
              </a:ext>
            </a:extLst>
          </p:cNvPr>
          <p:cNvCxnSpPr/>
          <p:nvPr/>
        </p:nvCxnSpPr>
        <p:spPr>
          <a:xfrm rot="10800000">
            <a:off x="10664432" y="6163350"/>
            <a:ext cx="350520" cy="239227"/>
          </a:xfrm>
          <a:prstGeom prst="bentConnector3">
            <a:avLst>
              <a:gd name="adj1" fmla="val 0"/>
            </a:avLst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C7658EF-3C9F-E808-8AFB-897554AF9521}"/>
              </a:ext>
            </a:extLst>
          </p:cNvPr>
          <p:cNvSpPr txBox="1"/>
          <p:nvPr/>
        </p:nvSpPr>
        <p:spPr>
          <a:xfrm>
            <a:off x="11003280" y="6055490"/>
            <a:ext cx="90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GND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44" name="Flecha: curvada hacia la derecha 43">
            <a:extLst>
              <a:ext uri="{FF2B5EF4-FFF2-40B4-BE49-F238E27FC236}">
                <a16:creationId xmlns:a16="http://schemas.microsoft.com/office/drawing/2014/main" id="{4CCACFC7-EF63-FD77-19C6-FA63F47AECC3}"/>
              </a:ext>
            </a:extLst>
          </p:cNvPr>
          <p:cNvSpPr/>
          <p:nvPr/>
        </p:nvSpPr>
        <p:spPr>
          <a:xfrm>
            <a:off x="9046877" y="3631714"/>
            <a:ext cx="397446" cy="690569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D27B4C0-3C7E-1190-1890-D45EC9DF7296}"/>
              </a:ext>
            </a:extLst>
          </p:cNvPr>
          <p:cNvSpPr txBox="1"/>
          <p:nvPr/>
        </p:nvSpPr>
        <p:spPr>
          <a:xfrm>
            <a:off x="847757" y="3398953"/>
            <a:ext cx="3370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</a:t>
            </a:r>
            <a:r>
              <a:rPr lang="es-ES" dirty="0"/>
              <a:t>á</a:t>
            </a:r>
            <a:r>
              <a:rPr lang="en-US" dirty="0"/>
              <a:t>l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voltaje</a:t>
            </a:r>
            <a:r>
              <a:rPr lang="en-US" dirty="0"/>
              <a:t> de </a:t>
            </a:r>
            <a:r>
              <a:rPr lang="en-US" dirty="0" err="1"/>
              <a:t>referencia</a:t>
            </a:r>
            <a:r>
              <a:rPr lang="en-US" dirty="0"/>
              <a:t> para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ejemplo</a:t>
            </a:r>
            <a:r>
              <a:rPr lang="en-US" dirty="0"/>
              <a:t>?</a:t>
            </a:r>
            <a:endParaRPr lang="es-AR" dirty="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8590663-E39C-7C14-F245-F6503E0E8237}"/>
              </a:ext>
            </a:extLst>
          </p:cNvPr>
          <p:cNvSpPr txBox="1"/>
          <p:nvPr/>
        </p:nvSpPr>
        <p:spPr>
          <a:xfrm>
            <a:off x="1938365" y="4954389"/>
            <a:ext cx="394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</a:t>
            </a:r>
            <a:r>
              <a:rPr lang="en-US" dirty="0"/>
              <a:t>(ref) = (1,7A)*(5*0,1ohm) = 0,85V</a:t>
            </a:r>
            <a:endParaRPr lang="es-A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173EDB9-53A5-1429-81D3-775D18E9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10" b="99724" l="3039" r="97514">
                        <a14:foregroundMark x1="27624" y1="12155" x2="48066" y2="8840"/>
                        <a14:foregroundMark x1="21547" y1="31768" x2="37569" y2="15470"/>
                        <a14:foregroundMark x1="19613" y1="17956" x2="33425" y2="7735"/>
                        <a14:foregroundMark x1="49448" y1="2762" x2="56354" y2="4420"/>
                        <a14:foregroundMark x1="5801" y1="81215" x2="27348" y2="78729"/>
                        <a14:foregroundMark x1="34254" y1="90331" x2="65470" y2="89227"/>
                        <a14:foregroundMark x1="65470" y1="89227" x2="67127" y2="89227"/>
                        <a14:foregroundMark x1="33149" y1="86740" x2="67127" y2="84530"/>
                        <a14:foregroundMark x1="38674" y1="93646" x2="63536" y2="91713"/>
                        <a14:foregroundMark x1="72928" y1="79834" x2="84530" y2="88674"/>
                        <a14:foregroundMark x1="93370" y1="57182" x2="94751" y2="58011"/>
                        <a14:foregroundMark x1="88674" y1="54972" x2="98066" y2="60221"/>
                        <a14:foregroundMark x1="97238" y1="90331" x2="70718" y2="99724"/>
                        <a14:foregroundMark x1="66022" y1="97790" x2="55801" y2="98343"/>
                        <a14:foregroundMark x1="58840" y1="87017" x2="66851" y2="95304"/>
                        <a14:foregroundMark x1="22376" y1="95856" x2="32873" y2="94199"/>
                        <a14:foregroundMark x1="11602" y1="95856" x2="21271" y2="90331"/>
                        <a14:foregroundMark x1="7459" y1="96685" x2="3039" y2="73204"/>
                        <a14:foregroundMark x1="36740" y1="90608" x2="36740" y2="93370"/>
                        <a14:foregroundMark x1="45028" y1="94475" x2="47238" y2="95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" y="4529548"/>
            <a:ext cx="2358363" cy="235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84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/>
      <p:bldP spid="39" grpId="0"/>
      <p:bldP spid="44" grpId="0" animBg="1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D5EB1EA-5C7D-CA9A-262D-F5BD01D9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 Carrera</a:t>
            </a:r>
            <a:endParaRPr lang="es-AR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CD6C33F-49ED-F753-09AE-FC719B875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para </a:t>
            </a:r>
            <a:r>
              <a:rPr lang="en-US" dirty="0" err="1"/>
              <a:t>determinar</a:t>
            </a:r>
            <a:r>
              <a:rPr lang="en-US" dirty="0"/>
              <a:t> las </a:t>
            </a:r>
            <a:r>
              <a:rPr lang="en-US" dirty="0" err="1"/>
              <a:t>posiciones</a:t>
            </a:r>
            <a:r>
              <a:rPr lang="en-US" dirty="0"/>
              <a:t> del </a:t>
            </a:r>
            <a:r>
              <a:rPr lang="en-US" dirty="0" err="1"/>
              <a:t>extrusor</a:t>
            </a:r>
            <a:r>
              <a:rPr lang="en-US" dirty="0"/>
              <a:t> y </a:t>
            </a:r>
            <a:r>
              <a:rPr lang="en-US" dirty="0" err="1"/>
              <a:t>cama</a:t>
            </a:r>
            <a:r>
              <a:rPr lang="en-US" dirty="0"/>
              <a:t> caliente</a:t>
            </a:r>
            <a:endParaRPr lang="es-AR" dirty="0"/>
          </a:p>
        </p:txBody>
      </p:sp>
      <p:pic>
        <p:nvPicPr>
          <p:cNvPr id="2050" name="Picture 2" descr="Módulo Final de Carrera (Para Impresora 3D) - Moviltronics">
            <a:extLst>
              <a:ext uri="{FF2B5EF4-FFF2-40B4-BE49-F238E27FC236}">
                <a16:creationId xmlns:a16="http://schemas.microsoft.com/office/drawing/2014/main" id="{3FFDC16C-8CB3-74D4-B2B2-D3E7D156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375" r="90625">
                        <a14:foregroundMark x1="4375" y1="44250" x2="4375" y2="44250"/>
                        <a14:foregroundMark x1="90625" y1="60375" x2="90625" y2="60375"/>
                        <a14:foregroundMark x1="12000" y1="24750" x2="12000" y2="24750"/>
                        <a14:foregroundMark x1="15000" y1="24875" x2="15000" y2="24875"/>
                        <a14:backgroundMark x1="12125" y1="27500" x2="12125" y2="27500"/>
                        <a14:backgroundMark x1="8125" y1="30375" x2="8125" y2="30375"/>
                        <a14:backgroundMark x1="2500" y1="24500" x2="2500" y2="24500"/>
                        <a14:backgroundMark x1="5750" y1="27500" x2="5750" y2="27500"/>
                        <a14:backgroundMark x1="8750" y1="25125" x2="8750" y2="25125"/>
                        <a14:backgroundMark x1="8625" y1="31375" x2="8625" y2="31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650" y="1238502"/>
            <a:ext cx="4690350" cy="46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695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BED8E4E-B0C4-A2A0-F433-170798F3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Mec</a:t>
            </a:r>
            <a:r>
              <a:rPr lang="es-ES" sz="4000" dirty="0"/>
              <a:t>á</a:t>
            </a:r>
            <a:r>
              <a:rPr lang="en-US" sz="4000" dirty="0" err="1"/>
              <a:t>nico</a:t>
            </a:r>
            <a:endParaRPr lang="es-AR" sz="4000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381F5CE-D98E-A94D-038E-495CD2BF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Económicos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/>
              <a:t>Fáciles de conseguir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2050" name="Picture 2" descr="Fin De Carrera Endstop Mecanico Impresora 3d Cnc Arduino">
            <a:extLst>
              <a:ext uri="{FF2B5EF4-FFF2-40B4-BE49-F238E27FC236}">
                <a16:creationId xmlns:a16="http://schemas.microsoft.com/office/drawing/2014/main" id="{9DC76FAD-F976-561D-E9EE-16DE37BB5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006" b="48394" l="10000" r="90000">
                        <a14:foregroundMark x1="66406" y1="20625" x2="66406" y2="20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10" t="15332" r="22930" b="47933"/>
          <a:stretch/>
        </p:blipFill>
        <p:spPr bwMode="auto">
          <a:xfrm rot="5400000">
            <a:off x="6287932" y="2446716"/>
            <a:ext cx="4568657" cy="28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BEA39C0-8441-6A0B-938D-44E5F9600DD4}"/>
              </a:ext>
            </a:extLst>
          </p:cNvPr>
          <p:cNvCxnSpPr>
            <a:cxnSpLocks/>
          </p:cNvCxnSpPr>
          <p:nvPr/>
        </p:nvCxnSpPr>
        <p:spPr>
          <a:xfrm flipH="1" flipV="1">
            <a:off x="7751251" y="928568"/>
            <a:ext cx="85555" cy="1135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36B6BC2-0A3C-FC67-41C0-0438727B7CB1}"/>
              </a:ext>
            </a:extLst>
          </p:cNvPr>
          <p:cNvCxnSpPr>
            <a:cxnSpLocks/>
          </p:cNvCxnSpPr>
          <p:nvPr/>
        </p:nvCxnSpPr>
        <p:spPr>
          <a:xfrm flipV="1">
            <a:off x="8256684" y="877740"/>
            <a:ext cx="0" cy="11867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CF99DC2-E7E6-C9C0-DBA5-128D0C95810A}"/>
              </a:ext>
            </a:extLst>
          </p:cNvPr>
          <p:cNvCxnSpPr>
            <a:cxnSpLocks/>
          </p:cNvCxnSpPr>
          <p:nvPr/>
        </p:nvCxnSpPr>
        <p:spPr>
          <a:xfrm flipV="1">
            <a:off x="8676561" y="928568"/>
            <a:ext cx="247547" cy="1135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24FC44D-8037-1DEB-9187-869E8FB66BA8}"/>
              </a:ext>
            </a:extLst>
          </p:cNvPr>
          <p:cNvCxnSpPr>
            <a:cxnSpLocks/>
          </p:cNvCxnSpPr>
          <p:nvPr/>
        </p:nvCxnSpPr>
        <p:spPr>
          <a:xfrm flipH="1">
            <a:off x="6615404" y="5645021"/>
            <a:ext cx="1135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3BE0A73-BA72-7A2C-DDA3-D45344D4166E}"/>
              </a:ext>
            </a:extLst>
          </p:cNvPr>
          <p:cNvSpPr txBox="1"/>
          <p:nvPr/>
        </p:nvSpPr>
        <p:spPr>
          <a:xfrm>
            <a:off x="7463245" y="508408"/>
            <a:ext cx="292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5V	GND   Señal</a:t>
            </a:r>
            <a:endParaRPr lang="es-AR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984490C-65DC-9825-8B1B-3401AE8C3F05}"/>
              </a:ext>
            </a:extLst>
          </p:cNvPr>
          <p:cNvSpPr txBox="1"/>
          <p:nvPr/>
        </p:nvSpPr>
        <p:spPr>
          <a:xfrm>
            <a:off x="5302487" y="5183356"/>
            <a:ext cx="1580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Led de detección de tope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0069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FA0602E-ADC2-3712-966E-C891BEED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/>
              <a:t>Repaso</a:t>
            </a:r>
            <a:endParaRPr lang="es-AR" sz="60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ECD34A7-26D1-E417-6602-90408306F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54" b="59155" l="39000" r="68778">
                        <a14:foregroundMark x1="45444" y1="50423" x2="51556" y2="42817"/>
                        <a14:foregroundMark x1="46111" y1="46761" x2="46333" y2="45211"/>
                        <a14:foregroundMark x1="47778" y1="42254" x2="47778" y2="42254"/>
                        <a14:foregroundMark x1="66778" y1="44366" x2="67222" y2="45775"/>
                        <a14:foregroundMark x1="68444" y1="44789" x2="67667" y2="47324"/>
                        <a14:foregroundMark x1="68000" y1="51972" x2="68111" y2="53380"/>
                        <a14:foregroundMark x1="67222" y1="58873" x2="65222" y2="59155"/>
                        <a14:foregroundMark x1="61444" y1="59014" x2="59556" y2="58592"/>
                        <a14:foregroundMark x1="40111" y1="54225" x2="40222" y2="52254"/>
                        <a14:foregroundMark x1="39111" y1="52676" x2="39444" y2="50986"/>
                        <a14:foregroundMark x1="50667" y1="52113" x2="52333" y2="52535"/>
                        <a14:foregroundMark x1="54111" y1="52254" x2="57111" y2="53099"/>
                        <a14:foregroundMark x1="61111" y1="52676" x2="62556" y2="52817"/>
                        <a14:foregroundMark x1="51889" y1="46197" x2="52667" y2="46056"/>
                        <a14:foregroundMark x1="48111" y1="43803" x2="50778" y2="43944"/>
                        <a14:foregroundMark x1="65444" y1="43239" x2="66444" y2="43239"/>
                        <a14:foregroundMark x1="68778" y1="42958" x2="68778" y2="42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62" t="40704" r="30049" b="39388"/>
          <a:stretch/>
        </p:blipFill>
        <p:spPr bwMode="auto">
          <a:xfrm>
            <a:off x="6171176" y="3154093"/>
            <a:ext cx="2364717" cy="1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6EBBF55-2461-0943-327E-9C70938CF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437" b="93239" l="59000" r="82000">
                        <a14:foregroundMark x1="79444" y1="90845" x2="79444" y2="90845"/>
                        <a14:foregroundMark x1="80889" y1="91127" x2="80889" y2="91127"/>
                        <a14:foregroundMark x1="68444" y1="93239" x2="69556" y2="93521"/>
                        <a14:foregroundMark x1="64000" y1="93521" x2="61222" y2="93239"/>
                        <a14:foregroundMark x1="59111" y1="92394" x2="59111" y2="89155"/>
                        <a14:foregroundMark x1="65222" y1="70141" x2="69333" y2="70704"/>
                        <a14:foregroundMark x1="60222" y1="69577" x2="63111" y2="69859"/>
                        <a14:foregroundMark x1="81889" y1="86761" x2="82111" y2="88732"/>
                        <a14:foregroundMark x1="82000" y1="93239" x2="79667" y2="9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76" t="68760" r="16157" b="5048"/>
          <a:stretch/>
        </p:blipFill>
        <p:spPr bwMode="auto">
          <a:xfrm>
            <a:off x="8594883" y="5272728"/>
            <a:ext cx="1732715" cy="13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id="{BD01DCEF-515C-0694-19CA-7E09C8B9B3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61" b="57887" l="78111" r="98000">
                        <a14:foregroundMark x1="97667" y1="49437" x2="97667" y2="49437"/>
                        <a14:foregroundMark x1="97778" y1="48592" x2="97778" y2="49577"/>
                        <a14:foregroundMark x1="97778" y1="51549" x2="97778" y2="52958"/>
                        <a14:foregroundMark x1="97667" y1="54085" x2="97667" y2="55070"/>
                        <a14:foregroundMark x1="97667" y1="48310" x2="97667" y2="47746"/>
                        <a14:foregroundMark x1="96111" y1="47606" x2="98444" y2="48028"/>
                        <a14:foregroundMark x1="79889" y1="48169" x2="80000" y2="57746"/>
                        <a14:foregroundMark x1="82444" y1="58028" x2="84778" y2="57887"/>
                        <a14:foregroundMark x1="78778" y1="54085" x2="78667" y2="52254"/>
                        <a14:foregroundMark x1="79222" y1="56479" x2="78444" y2="56620"/>
                        <a14:foregroundMark x1="78444" y1="55634" x2="78222" y2="48169"/>
                        <a14:foregroundMark x1="78778" y1="48169" x2="80778" y2="47887"/>
                        <a14:foregroundMark x1="85667" y1="57183" x2="88444" y2="57183"/>
                        <a14:foregroundMark x1="89889" y1="57887" x2="91000" y2="57887"/>
                        <a14:foregroundMark x1="85667" y1="47042" x2="85556" y2="48310"/>
                        <a14:foregroundMark x1="85111" y1="47183" x2="84889" y2="4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34233" r="553" b="39576"/>
          <a:stretch/>
        </p:blipFill>
        <p:spPr bwMode="auto">
          <a:xfrm>
            <a:off x="6841951" y="639853"/>
            <a:ext cx="1693942" cy="16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4" descr="Austral 3D Rosario | Termistor 100k Ohm Ntc 3950 Impresora Con Cable  Termistores">
            <a:extLst>
              <a:ext uri="{FF2B5EF4-FFF2-40B4-BE49-F238E27FC236}">
                <a16:creationId xmlns:a16="http://schemas.microsoft.com/office/drawing/2014/main" id="{463860AA-749B-BEA1-4C9C-30960AD74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200" l="10000" r="90000">
                        <a14:foregroundMark x1="46600" y1="93200" x2="46000" y2="90900"/>
                        <a14:foregroundMark x1="45100" y1="89200" x2="39600" y2="76900"/>
                        <a14:foregroundMark x1="81700" y1="52200" x2="84000" y2="49700"/>
                        <a14:foregroundMark x1="83800" y1="44600" x2="83800" y2="41300"/>
                        <a14:foregroundMark x1="83900" y1="39800" x2="82600" y2="36300"/>
                        <a14:foregroundMark x1="81200" y1="41900" x2="81200" y2="40800"/>
                        <a14:foregroundMark x1="76000" y1="36300" x2="75100" y2="33300"/>
                        <a14:foregroundMark x1="81900" y1="41100" x2="82400" y2="39200"/>
                        <a14:foregroundMark x1="41900" y1="83400" x2="41100" y2="81900"/>
                        <a14:foregroundMark x1="16900" y1="47900" x2="15900" y2="45800"/>
                        <a14:foregroundMark x1="15300" y1="45600" x2="14900" y2="43200"/>
                        <a14:backgroundMark x1="77700" y1="32900" x2="78100" y2="33300"/>
                        <a14:backgroundMark x1="77300" y1="33600" x2="80700" y2="36700"/>
                        <a14:backgroundMark x1="79800" y1="37200" x2="80900" y2="40300"/>
                        <a14:backgroundMark x1="81998" y1="43305" x2="82000" y2="43300"/>
                        <a14:backgroundMark x1="81200" y1="45100" x2="81794" y2="43764"/>
                        <a14:backgroundMark x1="76000" y1="30400" x2="77700" y2="32300"/>
                        <a14:backgroundMark x1="38200" y1="56400" x2="40400" y2="56800"/>
                        <a14:backgroundMark x1="40000" y1="59600" x2="42900" y2="59800"/>
                        <a14:backgroundMark x1="44800" y1="62100" x2="45600" y2="62100"/>
                        <a14:backgroundMark x1="46200" y1="62400" x2="49300" y2="62400"/>
                        <a14:backgroundMark x1="49900" y1="62600" x2="51300" y2="62600"/>
                        <a14:backgroundMark x1="42700" y1="62000" x2="45000" y2="62300"/>
                        <a14:backgroundMark x1="72000" y1="52800" x2="69800" y2="5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78" y="1197606"/>
            <a:ext cx="1628610" cy="162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6" descr="Fin De Carrera Endstop Mecanico Impresora 3d Cnc Arduino">
            <a:extLst>
              <a:ext uri="{FF2B5EF4-FFF2-40B4-BE49-F238E27FC236}">
                <a16:creationId xmlns:a16="http://schemas.microsoft.com/office/drawing/2014/main" id="{57275566-5727-8BCD-6E20-5F1E99603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6" b="47656" l="10000" r="90000">
                        <a14:foregroundMark x1="27656" y1="47656" x2="25938" y2="4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152"/>
          <a:stretch/>
        </p:blipFill>
        <p:spPr bwMode="auto">
          <a:xfrm>
            <a:off x="5387865" y="4689212"/>
            <a:ext cx="3378982" cy="17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Modulo A4988 Driver Pololu Cnc 3d Ramps Arduino | MercadoLibre">
            <a:extLst>
              <a:ext uri="{FF2B5EF4-FFF2-40B4-BE49-F238E27FC236}">
                <a16:creationId xmlns:a16="http://schemas.microsoft.com/office/drawing/2014/main" id="{31AE8A81-58EA-6B92-6C0D-AF026B801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25" b="89822" l="10000" r="91400">
                        <a14:foregroundMark x1="90000" y1="32061" x2="91400" y2="36132"/>
                        <a14:foregroundMark x1="65800" y1="8906" x2="68000" y2="8142"/>
                        <a14:foregroundMark x1="66400" y1="7125" x2="67800" y2="7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14" y="3543534"/>
            <a:ext cx="2158127" cy="16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 descr="Motor Paso a Paso Nema 17 P/ Ejes Impresora 3D 1.5 A -">
            <a:extLst>
              <a:ext uri="{FF2B5EF4-FFF2-40B4-BE49-F238E27FC236}">
                <a16:creationId xmlns:a16="http://schemas.microsoft.com/office/drawing/2014/main" id="{A7683652-ABC6-401F-E6C9-5A61CB6AE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09" y="1573355"/>
            <a:ext cx="2106418" cy="21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2" descr="Arduino Mega 2560 R3 Con Cable Usb Cnc Robótica Impresora 3d | Envío gratis">
            <a:extLst>
              <a:ext uri="{FF2B5EF4-FFF2-40B4-BE49-F238E27FC236}">
                <a16:creationId xmlns:a16="http://schemas.microsoft.com/office/drawing/2014/main" id="{75696311-1F72-8826-6E6F-7F50B2917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19" b="89606" l="200" r="98600">
                        <a14:foregroundMark x1="12200" y1="17563" x2="26600" y2="18996"/>
                        <a14:foregroundMark x1="26600" y1="12186" x2="45400" y2="10753"/>
                        <a14:foregroundMark x1="54600" y1="13978" x2="68000" y2="12545"/>
                        <a14:foregroundMark x1="93000" y1="21147" x2="95600" y2="40860"/>
                        <a14:foregroundMark x1="11800" y1="37634" x2="12000" y2="30466"/>
                        <a14:foregroundMark x1="4200" y1="32975" x2="15600" y2="32258"/>
                        <a14:foregroundMark x1="200" y1="32616" x2="5400" y2="32616"/>
                        <a14:foregroundMark x1="13800" y1="65950" x2="12800" y2="60215"/>
                        <a14:foregroundMark x1="98600" y1="87814" x2="97600" y2="86380"/>
                        <a14:backgroundMark x1="21000" y1="12545" x2="21000" y2="12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25" y="2999508"/>
            <a:ext cx="2605188" cy="14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4" descr="Hotend Simil E3d V6 Direct Impresora 3d 1.75mm All Metal - Simple 3D S. A.">
            <a:extLst>
              <a:ext uri="{FF2B5EF4-FFF2-40B4-BE49-F238E27FC236}">
                <a16:creationId xmlns:a16="http://schemas.microsoft.com/office/drawing/2014/main" id="{1FD1DD5D-5D46-9B2E-4D48-68BF7FC12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022" b="89921" l="5750" r="95250">
                        <a14:foregroundMark x1="9417" y1="34768" x2="8583" y2="39071"/>
                        <a14:foregroundMark x1="72000" y1="52661" x2="78750" y2="50396"/>
                        <a14:foregroundMark x1="66250" y1="47792" x2="68250" y2="57758"/>
                        <a14:foregroundMark x1="66083" y1="29558" x2="68667" y2="42242"/>
                        <a14:foregroundMark x1="70750" y1="25708" x2="71000" y2="28086"/>
                        <a14:foregroundMark x1="70083" y1="24236" x2="64417" y2="25142"/>
                        <a14:foregroundMark x1="64417" y1="25142" x2="63833" y2="42809"/>
                        <a14:foregroundMark x1="63833" y1="42809" x2="61083" y2="48811"/>
                        <a14:foregroundMark x1="61083" y1="48811" x2="71250" y2="78482"/>
                        <a14:foregroundMark x1="61250" y1="24462" x2="71250" y2="22310"/>
                        <a14:foregroundMark x1="66833" y1="30011" x2="70583" y2="27860"/>
                        <a14:foregroundMark x1="68667" y1="33522" x2="71417" y2="32390"/>
                        <a14:foregroundMark x1="67833" y1="22424" x2="69750" y2="22424"/>
                        <a14:foregroundMark x1="68167" y1="21971" x2="70083" y2="21631"/>
                        <a14:foregroundMark x1="95083" y1="10985" x2="95250" y2="13930"/>
                        <a14:foregroundMark x1="87583" y1="7022" x2="91500" y2="9173"/>
                        <a14:foregroundMark x1="35250" y1="33182" x2="41667" y2="37373"/>
                        <a14:foregroundMark x1="44452" y1="46742" x2="46083" y2="50623"/>
                        <a14:foregroundMark x1="42417" y1="41903" x2="43671" y2="44884"/>
                        <a14:foregroundMark x1="42833" y1="41223" x2="44752" y2="44238"/>
                        <a14:foregroundMark x1="45833" y1="51982" x2="44917" y2="57871"/>
                        <a14:foregroundMark x1="43833" y1="58664" x2="43583" y2="63760"/>
                        <a14:foregroundMark x1="42083" y1="38732" x2="43333" y2="42016"/>
                        <a14:foregroundMark x1="36583" y1="31597" x2="40167" y2="36240"/>
                        <a14:foregroundMark x1="9583" y1="68403" x2="13250" y2="70781"/>
                        <a14:foregroundMark x1="11583" y1="70555" x2="13750" y2="72027"/>
                        <a14:foregroundMark x1="6583" y1="59003" x2="5750" y2="56738"/>
                        <a14:backgroundMark x1="11083" y1="73952" x2="12750" y2="74632"/>
                        <a14:backgroundMark x1="93250" y1="12005" x2="93333" y2="12344"/>
                        <a14:backgroundMark x1="82417" y1="31484" x2="82583" y2="31031"/>
                        <a14:backgroundMark x1="45417" y1="45187" x2="45417" y2="45187"/>
                        <a14:backgroundMark x1="45250" y1="43941" x2="45917" y2="45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6" y="4689212"/>
            <a:ext cx="2314615" cy="17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FADA193-0B7C-4D50-927B-AB4829D97E35}"/>
              </a:ext>
            </a:extLst>
          </p:cNvPr>
          <p:cNvCxnSpPr>
            <a:stCxn id="7" idx="3"/>
          </p:cNvCxnSpPr>
          <p:nvPr/>
        </p:nvCxnSpPr>
        <p:spPr>
          <a:xfrm>
            <a:off x="8535893" y="3726355"/>
            <a:ext cx="925348" cy="415213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CF2E8FB-9D2C-DB07-2150-224A249ACACD}"/>
              </a:ext>
            </a:extLst>
          </p:cNvPr>
          <p:cNvCxnSpPr>
            <a:cxnSpLocks/>
          </p:cNvCxnSpPr>
          <p:nvPr/>
        </p:nvCxnSpPr>
        <p:spPr>
          <a:xfrm>
            <a:off x="8299767" y="4455665"/>
            <a:ext cx="559664" cy="64876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E6CF47C0-0130-F5F1-5C23-0F06925486BF}"/>
              </a:ext>
            </a:extLst>
          </p:cNvPr>
          <p:cNvCxnSpPr>
            <a:cxnSpLocks/>
          </p:cNvCxnSpPr>
          <p:nvPr/>
        </p:nvCxnSpPr>
        <p:spPr>
          <a:xfrm flipH="1">
            <a:off x="6900101" y="4432781"/>
            <a:ext cx="177255" cy="81563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15CB46D-EF58-6823-5E14-A8A23E91A859}"/>
              </a:ext>
            </a:extLst>
          </p:cNvPr>
          <p:cNvCxnSpPr>
            <a:cxnSpLocks/>
          </p:cNvCxnSpPr>
          <p:nvPr/>
        </p:nvCxnSpPr>
        <p:spPr>
          <a:xfrm flipH="1">
            <a:off x="5152597" y="4086175"/>
            <a:ext cx="876978" cy="643825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D753FE3-42C4-802D-4EAF-29DC2B39FE2F}"/>
              </a:ext>
            </a:extLst>
          </p:cNvPr>
          <p:cNvCxnSpPr>
            <a:cxnSpLocks/>
          </p:cNvCxnSpPr>
          <p:nvPr/>
        </p:nvCxnSpPr>
        <p:spPr>
          <a:xfrm flipH="1">
            <a:off x="4334825" y="3688776"/>
            <a:ext cx="1712844" cy="3757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9DA9A68-2858-080F-A908-367FBED451F1}"/>
              </a:ext>
            </a:extLst>
          </p:cNvPr>
          <p:cNvCxnSpPr>
            <a:cxnSpLocks/>
          </p:cNvCxnSpPr>
          <p:nvPr/>
        </p:nvCxnSpPr>
        <p:spPr>
          <a:xfrm flipH="1" flipV="1">
            <a:off x="5861576" y="2642363"/>
            <a:ext cx="633829" cy="700224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F44DAAA-990C-4F95-1501-634CEB28EE3A}"/>
              </a:ext>
            </a:extLst>
          </p:cNvPr>
          <p:cNvCxnSpPr>
            <a:cxnSpLocks/>
          </p:cNvCxnSpPr>
          <p:nvPr/>
        </p:nvCxnSpPr>
        <p:spPr>
          <a:xfrm flipV="1">
            <a:off x="7483151" y="2274194"/>
            <a:ext cx="26404" cy="780532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D730EF1-9A3E-406D-0D7B-211833393A9D}"/>
              </a:ext>
            </a:extLst>
          </p:cNvPr>
          <p:cNvCxnSpPr>
            <a:cxnSpLocks/>
          </p:cNvCxnSpPr>
          <p:nvPr/>
        </p:nvCxnSpPr>
        <p:spPr>
          <a:xfrm flipV="1">
            <a:off x="10241976" y="3231738"/>
            <a:ext cx="171243" cy="46448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674660A-A3EB-E1F3-8718-36C08EDBCDFC}"/>
              </a:ext>
            </a:extLst>
          </p:cNvPr>
          <p:cNvCxnSpPr>
            <a:cxnSpLocks/>
          </p:cNvCxnSpPr>
          <p:nvPr/>
        </p:nvCxnSpPr>
        <p:spPr>
          <a:xfrm flipH="1" flipV="1">
            <a:off x="10605521" y="1558693"/>
            <a:ext cx="151639" cy="486539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6FE0FD-3C4E-A58A-286E-F6CF17A1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4" y="-34179"/>
            <a:ext cx="17430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EF74F-E436-FD33-C9F0-C890506D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 err="1"/>
              <a:t>Optico</a:t>
            </a:r>
            <a:endParaRPr lang="es-AR" sz="36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1A52B9-0778-6EFF-7468-A33511FB9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preciso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Silencioso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Menos propenso a errores (no funciona con piezas mecánicas)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caros que los mecánicos</a:t>
            </a:r>
            <a:endParaRPr lang="es-AR" dirty="0"/>
          </a:p>
        </p:txBody>
      </p:sp>
      <p:pic>
        <p:nvPicPr>
          <p:cNvPr id="3074" name="Picture 2" descr="Módulo Fin de Carrera Óptico Con Cable de 50cm - SANDOROBOTICS">
            <a:extLst>
              <a:ext uri="{FF2B5EF4-FFF2-40B4-BE49-F238E27FC236}">
                <a16:creationId xmlns:a16="http://schemas.microsoft.com/office/drawing/2014/main" id="{9E92E955-5D31-18BA-10E5-DEC1164FF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1" b="89968" l="8333" r="89934">
                        <a14:foregroundMark x1="8333" y1="47654" x2="8333" y2="47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50" y="-223934"/>
            <a:ext cx="6724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91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B1320CE-9683-CFF7-59D8-DC6FED51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RAMPS</a:t>
            </a:r>
            <a:endParaRPr lang="es-AR" sz="40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E8EB23E-1680-EE92-67C7-2A923F7F9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Se utiliza para controlar los motores de la impresora, la cama caliente, el extrusor y otros componentes necesarios para la impresión 3D</a:t>
            </a:r>
            <a:endParaRPr lang="es-AR" dirty="0"/>
          </a:p>
          <a:p>
            <a:endParaRPr lang="es-AR" dirty="0"/>
          </a:p>
        </p:txBody>
      </p:sp>
      <p:pic>
        <p:nvPicPr>
          <p:cNvPr id="5" name="Picture 4" descr="Ramps 1.4 Controller Board | 3D Printer - 3A009">
            <a:extLst>
              <a:ext uri="{FF2B5EF4-FFF2-40B4-BE49-F238E27FC236}">
                <a16:creationId xmlns:a16="http://schemas.microsoft.com/office/drawing/2014/main" id="{313AC324-7F81-2DD2-419F-76E462E1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12599" y="997534"/>
            <a:ext cx="6002300" cy="48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30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mps 1.4 Controller Board | 3D Printer - 3A009">
            <a:extLst>
              <a:ext uri="{FF2B5EF4-FFF2-40B4-BE49-F238E27FC236}">
                <a16:creationId xmlns:a16="http://schemas.microsoft.com/office/drawing/2014/main" id="{FE292169-42F4-A655-8E75-C21CAA25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0" y="2231993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050AB-A83A-135D-F0A9-3AAB4A9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  <a:endParaRPr lang="es-AR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9E9EBD0-7388-923A-05FB-ADBD32C7E34E}"/>
              </a:ext>
            </a:extLst>
          </p:cNvPr>
          <p:cNvCxnSpPr/>
          <p:nvPr/>
        </p:nvCxnSpPr>
        <p:spPr>
          <a:xfrm flipH="1">
            <a:off x="2561278" y="4934293"/>
            <a:ext cx="7557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65DD535-66A2-5986-6AD0-3AE41AEC1876}"/>
              </a:ext>
            </a:extLst>
          </p:cNvPr>
          <p:cNvCxnSpPr>
            <a:cxnSpLocks/>
          </p:cNvCxnSpPr>
          <p:nvPr/>
        </p:nvCxnSpPr>
        <p:spPr>
          <a:xfrm flipH="1">
            <a:off x="2683198" y="4195666"/>
            <a:ext cx="1691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E978354-5A52-36AE-CE93-5750B4BCB760}"/>
              </a:ext>
            </a:extLst>
          </p:cNvPr>
          <p:cNvCxnSpPr>
            <a:cxnSpLocks/>
          </p:cNvCxnSpPr>
          <p:nvPr/>
        </p:nvCxnSpPr>
        <p:spPr>
          <a:xfrm flipH="1">
            <a:off x="2683198" y="3844213"/>
            <a:ext cx="1691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A231B7B-3187-936E-397C-768B410E1135}"/>
              </a:ext>
            </a:extLst>
          </p:cNvPr>
          <p:cNvCxnSpPr>
            <a:cxnSpLocks/>
          </p:cNvCxnSpPr>
          <p:nvPr/>
        </p:nvCxnSpPr>
        <p:spPr>
          <a:xfrm flipH="1">
            <a:off x="2683198" y="3429000"/>
            <a:ext cx="16919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64F838C-859C-DD47-34D4-A25DC4ED5B20}"/>
              </a:ext>
            </a:extLst>
          </p:cNvPr>
          <p:cNvSpPr txBox="1"/>
          <p:nvPr/>
        </p:nvSpPr>
        <p:spPr>
          <a:xfrm>
            <a:off x="359664" y="3200445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Resistencia </a:t>
            </a:r>
            <a:r>
              <a:rPr lang="en-US" dirty="0" err="1"/>
              <a:t>Hotend</a:t>
            </a:r>
            <a:endParaRPr lang="es-AR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0D82738-8FFE-2E62-C619-3182B2BF3059}"/>
              </a:ext>
            </a:extLst>
          </p:cNvPr>
          <p:cNvSpPr txBox="1"/>
          <p:nvPr/>
        </p:nvSpPr>
        <p:spPr>
          <a:xfrm>
            <a:off x="991248" y="3610241"/>
            <a:ext cx="169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 de </a:t>
            </a:r>
            <a:r>
              <a:rPr lang="en-US" dirty="0" err="1"/>
              <a:t>capa</a:t>
            </a:r>
            <a:endParaRPr lang="es-AR" dirty="0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CE9D227-6927-6F83-C215-A37EFEA6830B}"/>
              </a:ext>
            </a:extLst>
          </p:cNvPr>
          <p:cNvSpPr txBox="1"/>
          <p:nvPr/>
        </p:nvSpPr>
        <p:spPr>
          <a:xfrm>
            <a:off x="793438" y="4005204"/>
            <a:ext cx="1889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Cama</a:t>
            </a:r>
            <a:r>
              <a:rPr lang="en-US" dirty="0"/>
              <a:t> caliente</a:t>
            </a:r>
            <a:endParaRPr lang="es-AR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F67B5FBE-C987-58F3-7152-26F09520D15C}"/>
              </a:ext>
            </a:extLst>
          </p:cNvPr>
          <p:cNvSpPr txBox="1"/>
          <p:nvPr/>
        </p:nvSpPr>
        <p:spPr>
          <a:xfrm>
            <a:off x="420709" y="4749627"/>
            <a:ext cx="242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Alimentaci</a:t>
            </a:r>
            <a:r>
              <a:rPr lang="es-ES" dirty="0" err="1"/>
              <a:t>ó</a:t>
            </a:r>
            <a:r>
              <a:rPr lang="en-US" dirty="0"/>
              <a:t>n 12V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5876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mps 1.4 Controller Board | 3D Printer - 3A009">
            <a:extLst>
              <a:ext uri="{FF2B5EF4-FFF2-40B4-BE49-F238E27FC236}">
                <a16:creationId xmlns:a16="http://schemas.microsoft.com/office/drawing/2014/main" id="{FE292169-42F4-A655-8E75-C21CAA25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0" y="2231993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050AB-A83A-135D-F0A9-3AAB4A9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  <a:endParaRPr lang="es-AR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BE5E1DF-5A83-EA67-A6A4-DD2A3FDB91FC}"/>
              </a:ext>
            </a:extLst>
          </p:cNvPr>
          <p:cNvCxnSpPr>
            <a:cxnSpLocks/>
          </p:cNvCxnSpPr>
          <p:nvPr/>
        </p:nvCxnSpPr>
        <p:spPr>
          <a:xfrm flipH="1">
            <a:off x="5205984" y="4733954"/>
            <a:ext cx="561624" cy="886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0D1112E-5E9D-BEA7-B65D-5C8CA87ADA8E}"/>
              </a:ext>
            </a:extLst>
          </p:cNvPr>
          <p:cNvSpPr/>
          <p:nvPr/>
        </p:nvSpPr>
        <p:spPr>
          <a:xfrm>
            <a:off x="5572576" y="4525366"/>
            <a:ext cx="379444" cy="20858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C9A1C3C-06E1-8680-18C8-7BCB42BD9A23}"/>
              </a:ext>
            </a:extLst>
          </p:cNvPr>
          <p:cNvSpPr/>
          <p:nvPr/>
        </p:nvSpPr>
        <p:spPr>
          <a:xfrm>
            <a:off x="7631149" y="3007573"/>
            <a:ext cx="350930" cy="24239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A2C8C258-5C31-5CC8-E9C8-4AAB1103804B}"/>
              </a:ext>
            </a:extLst>
          </p:cNvPr>
          <p:cNvCxnSpPr>
            <a:cxnSpLocks/>
          </p:cNvCxnSpPr>
          <p:nvPr/>
        </p:nvCxnSpPr>
        <p:spPr>
          <a:xfrm>
            <a:off x="7982079" y="3434950"/>
            <a:ext cx="7583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BAC86651-2716-DA3B-DB1D-76F13DCE9EF5}"/>
              </a:ext>
            </a:extLst>
          </p:cNvPr>
          <p:cNvSpPr txBox="1"/>
          <p:nvPr/>
        </p:nvSpPr>
        <p:spPr>
          <a:xfrm>
            <a:off x="4452319" y="5643172"/>
            <a:ext cx="1298448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Jumpers</a:t>
            </a:r>
            <a:endParaRPr lang="es-AR" dirty="0"/>
          </a:p>
        </p:txBody>
      </p:sp>
      <p:pic>
        <p:nvPicPr>
          <p:cNvPr id="4098" name="Picture 2" descr="Puente Conector Jumper | MercadoLibre 📦">
            <a:extLst>
              <a:ext uri="{FF2B5EF4-FFF2-40B4-BE49-F238E27FC236}">
                <a16:creationId xmlns:a16="http://schemas.microsoft.com/office/drawing/2014/main" id="{188E531D-DE35-B18D-C577-ED55F189E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486" b="97183" l="665" r="47894">
                        <a14:foregroundMark x1="3326" y1="82923" x2="3769" y2="80986"/>
                        <a14:foregroundMark x1="28603" y1="68486" x2="27716" y2="69542"/>
                        <a14:foregroundMark x1="47672" y1="81162" x2="48115" y2="81514"/>
                        <a14:foregroundMark x1="20177" y1="97535" x2="20177" y2="97535"/>
                        <a14:foregroundMark x1="1330" y1="83803" x2="1330" y2="83803"/>
                        <a14:foregroundMark x1="665" y1="82923" x2="665" y2="82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470" r="47683" b="-1"/>
          <a:stretch/>
        </p:blipFill>
        <p:spPr bwMode="auto">
          <a:xfrm>
            <a:off x="744411" y="4385389"/>
            <a:ext cx="2247414" cy="18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0EB84660-B10B-6669-D7C9-8F32D86310F7}"/>
              </a:ext>
            </a:extLst>
          </p:cNvPr>
          <p:cNvCxnSpPr>
            <a:cxnSpLocks/>
          </p:cNvCxnSpPr>
          <p:nvPr/>
        </p:nvCxnSpPr>
        <p:spPr>
          <a:xfrm flipH="1">
            <a:off x="2846917" y="5829100"/>
            <a:ext cx="15195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54A3C6E1-7701-CFB1-222F-1CBF843C9C5C}"/>
              </a:ext>
            </a:extLst>
          </p:cNvPr>
          <p:cNvSpPr txBox="1"/>
          <p:nvPr/>
        </p:nvSpPr>
        <p:spPr>
          <a:xfrm>
            <a:off x="8679386" y="3215494"/>
            <a:ext cx="1298448" cy="37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LCD</a:t>
            </a:r>
            <a:endParaRPr lang="es-AR" dirty="0"/>
          </a:p>
        </p:txBody>
      </p:sp>
      <p:pic>
        <p:nvPicPr>
          <p:cNvPr id="4104" name="Picture 8" descr="Buy RepRap Ramps 1.4 Compatible 128x64 Full Graphic Smart with cheap price">
            <a:extLst>
              <a:ext uri="{FF2B5EF4-FFF2-40B4-BE49-F238E27FC236}">
                <a16:creationId xmlns:a16="http://schemas.microsoft.com/office/drawing/2014/main" id="{32AE0155-CBCE-2E8E-90E8-E98EAD9B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1212" y1="49848" x2="17879" y2="39697"/>
                        <a14:foregroundMark x1="20909" y1="40606" x2="23485" y2="28333"/>
                        <a14:foregroundMark x1="21212" y1="54242" x2="20303" y2="44848"/>
                        <a14:foregroundMark x1="21212" y1="34697" x2="21818" y2="26364"/>
                        <a14:foregroundMark x1="21667" y1="58939" x2="20758" y2="52576"/>
                        <a14:foregroundMark x1="23030" y1="72879" x2="23939" y2="69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386" y="-300110"/>
            <a:ext cx="3625332" cy="36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960A5E7E-C1E4-A0A4-15BB-57409062D43C}"/>
              </a:ext>
            </a:extLst>
          </p:cNvPr>
          <p:cNvCxnSpPr>
            <a:cxnSpLocks/>
          </p:cNvCxnSpPr>
          <p:nvPr/>
        </p:nvCxnSpPr>
        <p:spPr>
          <a:xfrm flipV="1">
            <a:off x="9328610" y="2863378"/>
            <a:ext cx="468345" cy="371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7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mps 1.4 Controller Board | 3D Printer - 3A009">
            <a:extLst>
              <a:ext uri="{FF2B5EF4-FFF2-40B4-BE49-F238E27FC236}">
                <a16:creationId xmlns:a16="http://schemas.microsoft.com/office/drawing/2014/main" id="{FE292169-42F4-A655-8E75-C21CAA25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0" y="2231993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050AB-A83A-135D-F0A9-3AAB4A9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  <a:endParaRPr lang="es-AR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8ED34C1-1925-E15E-8E07-AFF3A8407AC5}"/>
              </a:ext>
            </a:extLst>
          </p:cNvPr>
          <p:cNvSpPr/>
          <p:nvPr/>
        </p:nvSpPr>
        <p:spPr>
          <a:xfrm>
            <a:off x="5449077" y="3237724"/>
            <a:ext cx="603380" cy="186631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9861F47-9779-026F-6301-01EDAAF7E098}"/>
              </a:ext>
            </a:extLst>
          </p:cNvPr>
          <p:cNvSpPr/>
          <p:nvPr/>
        </p:nvSpPr>
        <p:spPr>
          <a:xfrm>
            <a:off x="6191509" y="3237724"/>
            <a:ext cx="603380" cy="186631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FF9E90-847D-1AA1-7546-E93DA26A1E86}"/>
              </a:ext>
            </a:extLst>
          </p:cNvPr>
          <p:cNvSpPr/>
          <p:nvPr/>
        </p:nvSpPr>
        <p:spPr>
          <a:xfrm>
            <a:off x="5560135" y="4132696"/>
            <a:ext cx="603380" cy="186631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51C3D30-9E37-2FEB-61BF-C29725497B39}"/>
              </a:ext>
            </a:extLst>
          </p:cNvPr>
          <p:cNvSpPr/>
          <p:nvPr/>
        </p:nvSpPr>
        <p:spPr>
          <a:xfrm>
            <a:off x="6246198" y="4132696"/>
            <a:ext cx="603380" cy="186631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58FAD18-B105-A878-3D1F-073953A43176}"/>
              </a:ext>
            </a:extLst>
          </p:cNvPr>
          <p:cNvSpPr/>
          <p:nvPr/>
        </p:nvSpPr>
        <p:spPr>
          <a:xfrm>
            <a:off x="6932261" y="4132696"/>
            <a:ext cx="603380" cy="254453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89D381F5-97F4-009D-0F90-A049778BC762}"/>
              </a:ext>
            </a:extLst>
          </p:cNvPr>
          <p:cNvCxnSpPr>
            <a:cxnSpLocks/>
          </p:cNvCxnSpPr>
          <p:nvPr/>
        </p:nvCxnSpPr>
        <p:spPr>
          <a:xfrm>
            <a:off x="7239647" y="4387149"/>
            <a:ext cx="0" cy="1428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E5CDEE79-058C-EBBB-1111-AC0691C025F8}"/>
              </a:ext>
            </a:extLst>
          </p:cNvPr>
          <p:cNvCxnSpPr>
            <a:cxnSpLocks/>
          </p:cNvCxnSpPr>
          <p:nvPr/>
        </p:nvCxnSpPr>
        <p:spPr>
          <a:xfrm>
            <a:off x="6538607" y="4341839"/>
            <a:ext cx="0" cy="1473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DC7F1502-C1FD-9847-C573-D68C9E4EA4DA}"/>
              </a:ext>
            </a:extLst>
          </p:cNvPr>
          <p:cNvCxnSpPr>
            <a:cxnSpLocks/>
          </p:cNvCxnSpPr>
          <p:nvPr/>
        </p:nvCxnSpPr>
        <p:spPr>
          <a:xfrm>
            <a:off x="6096000" y="4341839"/>
            <a:ext cx="0" cy="15225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5EC9D9F0-24C1-FE78-81C6-FA26ADA212F9}"/>
              </a:ext>
            </a:extLst>
          </p:cNvPr>
          <p:cNvCxnSpPr>
            <a:cxnSpLocks/>
          </p:cNvCxnSpPr>
          <p:nvPr/>
        </p:nvCxnSpPr>
        <p:spPr>
          <a:xfrm flipV="1">
            <a:off x="5759111" y="2593519"/>
            <a:ext cx="0" cy="644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37C8B02D-42AA-448C-5F05-D532FA110412}"/>
              </a:ext>
            </a:extLst>
          </p:cNvPr>
          <p:cNvCxnSpPr>
            <a:cxnSpLocks/>
          </p:cNvCxnSpPr>
          <p:nvPr/>
        </p:nvCxnSpPr>
        <p:spPr>
          <a:xfrm flipV="1">
            <a:off x="6524014" y="2064484"/>
            <a:ext cx="595243" cy="1167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2AFA1003-D9CB-04F2-7249-C4B10EC0B374}"/>
              </a:ext>
            </a:extLst>
          </p:cNvPr>
          <p:cNvSpPr txBox="1"/>
          <p:nvPr/>
        </p:nvSpPr>
        <p:spPr>
          <a:xfrm>
            <a:off x="5721221" y="5864352"/>
            <a:ext cx="74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PAP</a:t>
            </a:r>
          </a:p>
          <a:p>
            <a:pPr algn="ctr"/>
            <a:r>
              <a:rPr lang="es-ES" dirty="0"/>
              <a:t>X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8C4C181-1896-C2E7-6DB3-C68D142679DB}"/>
              </a:ext>
            </a:extLst>
          </p:cNvPr>
          <p:cNvSpPr txBox="1"/>
          <p:nvPr/>
        </p:nvSpPr>
        <p:spPr>
          <a:xfrm>
            <a:off x="6240890" y="5838096"/>
            <a:ext cx="74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PAP</a:t>
            </a:r>
          </a:p>
          <a:p>
            <a:pPr algn="ctr"/>
            <a:r>
              <a:rPr lang="es-ES" dirty="0"/>
              <a:t>Y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B14EDA-EB6F-7940-1D06-B4DAA66E46CB}"/>
              </a:ext>
            </a:extLst>
          </p:cNvPr>
          <p:cNvSpPr txBox="1"/>
          <p:nvPr/>
        </p:nvSpPr>
        <p:spPr>
          <a:xfrm>
            <a:off x="6881990" y="5858446"/>
            <a:ext cx="749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PAP</a:t>
            </a:r>
          </a:p>
          <a:p>
            <a:pPr algn="ctr"/>
            <a:r>
              <a:rPr lang="es-ES" dirty="0"/>
              <a:t>Z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A7111C-ECFE-5E01-90C7-D2C767E080FB}"/>
              </a:ext>
            </a:extLst>
          </p:cNvPr>
          <p:cNvSpPr txBox="1"/>
          <p:nvPr/>
        </p:nvSpPr>
        <p:spPr>
          <a:xfrm>
            <a:off x="5081554" y="1882665"/>
            <a:ext cx="1355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PAP</a:t>
            </a:r>
          </a:p>
          <a:p>
            <a:pPr algn="ctr"/>
            <a:r>
              <a:rPr lang="es-ES" dirty="0"/>
              <a:t>Extrusor 1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9D0C9BF-E260-94D2-A87B-A50E046B96EA}"/>
              </a:ext>
            </a:extLst>
          </p:cNvPr>
          <p:cNvSpPr txBox="1"/>
          <p:nvPr/>
        </p:nvSpPr>
        <p:spPr>
          <a:xfrm>
            <a:off x="6615938" y="1269090"/>
            <a:ext cx="123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PAP Extrusor 2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3C4D41-4447-1BF9-5532-363ED329D983}"/>
              </a:ext>
            </a:extLst>
          </p:cNvPr>
          <p:cNvSpPr txBox="1"/>
          <p:nvPr/>
        </p:nvSpPr>
        <p:spPr>
          <a:xfrm>
            <a:off x="8989170" y="5858446"/>
            <a:ext cx="1549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1 o 2 motores</a:t>
            </a:r>
            <a:endParaRPr lang="es-A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A7A1D87-A4A6-BCB8-D73D-86CD28B6F64B}"/>
              </a:ext>
            </a:extLst>
          </p:cNvPr>
          <p:cNvSpPr/>
          <p:nvPr/>
        </p:nvSpPr>
        <p:spPr>
          <a:xfrm>
            <a:off x="6797809" y="5787593"/>
            <a:ext cx="917919" cy="80412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04B0FB-EF53-BF4F-2886-96DA457991A9}"/>
              </a:ext>
            </a:extLst>
          </p:cNvPr>
          <p:cNvCxnSpPr>
            <a:cxnSpLocks/>
          </p:cNvCxnSpPr>
          <p:nvPr/>
        </p:nvCxnSpPr>
        <p:spPr>
          <a:xfrm>
            <a:off x="7755048" y="6161261"/>
            <a:ext cx="13693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54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mps 1.4 Controller Board | 3D Printer - 3A009">
            <a:extLst>
              <a:ext uri="{FF2B5EF4-FFF2-40B4-BE49-F238E27FC236}">
                <a16:creationId xmlns:a16="http://schemas.microsoft.com/office/drawing/2014/main" id="{FE292169-42F4-A655-8E75-C21CAA25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830" y="2231993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050AB-A83A-135D-F0A9-3AAB4A9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  <a:endParaRPr lang="es-AR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6C65379-91D5-9626-C220-EAE502820D91}"/>
              </a:ext>
            </a:extLst>
          </p:cNvPr>
          <p:cNvSpPr/>
          <p:nvPr/>
        </p:nvSpPr>
        <p:spPr>
          <a:xfrm>
            <a:off x="6867331" y="3237724"/>
            <a:ext cx="746449" cy="3825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CA6AD93-5344-F52B-0F7B-5D39A25FD208}"/>
              </a:ext>
            </a:extLst>
          </p:cNvPr>
          <p:cNvCxnSpPr>
            <a:cxnSpLocks/>
          </p:cNvCxnSpPr>
          <p:nvPr/>
        </p:nvCxnSpPr>
        <p:spPr>
          <a:xfrm flipV="1">
            <a:off x="7239647" y="2101808"/>
            <a:ext cx="0" cy="1135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18C9AA0-88F1-175A-0458-E1BC6E5130BA}"/>
              </a:ext>
            </a:extLst>
          </p:cNvPr>
          <p:cNvSpPr txBox="1"/>
          <p:nvPr/>
        </p:nvSpPr>
        <p:spPr>
          <a:xfrm>
            <a:off x="5924572" y="1667384"/>
            <a:ext cx="263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Finales de carrera</a:t>
            </a:r>
            <a:endParaRPr lang="es-AR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E14836B-CB54-93C1-C12E-01EB6F29E063}"/>
              </a:ext>
            </a:extLst>
          </p:cNvPr>
          <p:cNvCxnSpPr>
            <a:cxnSpLocks/>
          </p:cNvCxnSpPr>
          <p:nvPr/>
        </p:nvCxnSpPr>
        <p:spPr>
          <a:xfrm flipV="1">
            <a:off x="7353509" y="1142647"/>
            <a:ext cx="906658" cy="413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60E9C86-2A5F-8844-99BD-7AFE77A0CE20}"/>
              </a:ext>
            </a:extLst>
          </p:cNvPr>
          <p:cNvSpPr txBox="1"/>
          <p:nvPr/>
        </p:nvSpPr>
        <p:spPr>
          <a:xfrm>
            <a:off x="8092385" y="520732"/>
            <a:ext cx="214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Xmin</a:t>
            </a:r>
            <a:r>
              <a:rPr lang="es-ES" dirty="0"/>
              <a:t>, </a:t>
            </a:r>
            <a:r>
              <a:rPr lang="es-ES" dirty="0" err="1"/>
              <a:t>Xmax</a:t>
            </a:r>
            <a:r>
              <a:rPr lang="es-ES" dirty="0"/>
              <a:t>  </a:t>
            </a:r>
            <a:r>
              <a:rPr lang="es-ES" dirty="0" err="1"/>
              <a:t>Ymin</a:t>
            </a:r>
            <a:r>
              <a:rPr lang="es-ES" dirty="0"/>
              <a:t>, </a:t>
            </a:r>
            <a:r>
              <a:rPr lang="es-ES" dirty="0" err="1"/>
              <a:t>Ymax</a:t>
            </a:r>
            <a:r>
              <a:rPr lang="es-ES" dirty="0"/>
              <a:t>  </a:t>
            </a:r>
            <a:r>
              <a:rPr lang="es-ES" dirty="0" err="1"/>
              <a:t>Zmin</a:t>
            </a:r>
            <a:r>
              <a:rPr lang="es-ES" dirty="0"/>
              <a:t>, </a:t>
            </a:r>
            <a:r>
              <a:rPr lang="es-ES" dirty="0" err="1"/>
              <a:t>Zmax</a:t>
            </a:r>
            <a:endParaRPr lang="es-AR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072729C4-E3C7-D28C-FAB7-35A09E62D472}"/>
              </a:ext>
            </a:extLst>
          </p:cNvPr>
          <p:cNvSpPr/>
          <p:nvPr/>
        </p:nvSpPr>
        <p:spPr>
          <a:xfrm>
            <a:off x="6867331" y="3931300"/>
            <a:ext cx="901958" cy="2301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3C52B15-1A0B-00D2-2F1F-236A71D2713A}"/>
              </a:ext>
            </a:extLst>
          </p:cNvPr>
          <p:cNvCxnSpPr>
            <a:cxnSpLocks/>
          </p:cNvCxnSpPr>
          <p:nvPr/>
        </p:nvCxnSpPr>
        <p:spPr>
          <a:xfrm>
            <a:off x="7819279" y="4046375"/>
            <a:ext cx="958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E8663E-3C74-776A-40A3-9D5286EAB2B6}"/>
              </a:ext>
            </a:extLst>
          </p:cNvPr>
          <p:cNvSpPr txBox="1"/>
          <p:nvPr/>
        </p:nvSpPr>
        <p:spPr>
          <a:xfrm>
            <a:off x="8661551" y="3861709"/>
            <a:ext cx="168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Termistores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8456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mps 1.4 Controller Board | 3D Printer - 3A009">
            <a:extLst>
              <a:ext uri="{FF2B5EF4-FFF2-40B4-BE49-F238E27FC236}">
                <a16:creationId xmlns:a16="http://schemas.microsoft.com/office/drawing/2014/main" id="{FE292169-42F4-A655-8E75-C21CAA25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7" b="89559" l="8972" r="94019">
                        <a14:foregroundMark x1="92336" y1="33643" x2="94019" y2="49652"/>
                        <a14:foregroundMark x1="8972" y1="61021" x2="9720" y2="67517"/>
                        <a14:foregroundMark x1="45981" y1="37355" x2="43178" y2="38747"/>
                        <a14:backgroundMark x1="29346" y1="23434" x2="29346" y2="23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524" y="2231992"/>
            <a:ext cx="50958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B050AB-A83A-135D-F0A9-3AAB4A91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Conexiones</a:t>
            </a:r>
            <a:endParaRPr lang="es-AR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8BE33BC-6DE2-7C53-B1AD-180DD9B41133}"/>
              </a:ext>
            </a:extLst>
          </p:cNvPr>
          <p:cNvSpPr/>
          <p:nvPr/>
        </p:nvSpPr>
        <p:spPr>
          <a:xfrm>
            <a:off x="6792687" y="4284630"/>
            <a:ext cx="754161" cy="80988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50FA114-0BF7-5301-0D11-EDD4BDE48695}"/>
              </a:ext>
            </a:extLst>
          </p:cNvPr>
          <p:cNvSpPr/>
          <p:nvPr/>
        </p:nvSpPr>
        <p:spPr>
          <a:xfrm>
            <a:off x="5928360" y="4284629"/>
            <a:ext cx="824703" cy="80988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4D88522-2E70-7F6C-9FA9-0DDBB65AC602}"/>
              </a:ext>
            </a:extLst>
          </p:cNvPr>
          <p:cNvSpPr/>
          <p:nvPr/>
        </p:nvSpPr>
        <p:spPr>
          <a:xfrm>
            <a:off x="5134575" y="4285803"/>
            <a:ext cx="754161" cy="80988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18D8F987-4EB7-7658-8BDF-5F16C50958E5}"/>
              </a:ext>
            </a:extLst>
          </p:cNvPr>
          <p:cNvSpPr/>
          <p:nvPr/>
        </p:nvSpPr>
        <p:spPr>
          <a:xfrm>
            <a:off x="5118117" y="3390991"/>
            <a:ext cx="824703" cy="80988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1A27CEA-213B-E3F2-0761-70BFB717C100}"/>
              </a:ext>
            </a:extLst>
          </p:cNvPr>
          <p:cNvSpPr/>
          <p:nvPr/>
        </p:nvSpPr>
        <p:spPr>
          <a:xfrm>
            <a:off x="5950659" y="3390991"/>
            <a:ext cx="824703" cy="809884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DAD52F39-6A4B-DCC5-DBA4-34C129CF9858}"/>
              </a:ext>
            </a:extLst>
          </p:cNvPr>
          <p:cNvCxnSpPr>
            <a:cxnSpLocks/>
          </p:cNvCxnSpPr>
          <p:nvPr/>
        </p:nvCxnSpPr>
        <p:spPr>
          <a:xfrm>
            <a:off x="7546848" y="4662071"/>
            <a:ext cx="9588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0D600EF-E5C0-3DB1-006C-943C9FAF87E1}"/>
              </a:ext>
            </a:extLst>
          </p:cNvPr>
          <p:cNvSpPr txBox="1"/>
          <p:nvPr/>
        </p:nvSpPr>
        <p:spPr>
          <a:xfrm>
            <a:off x="8350655" y="4477405"/>
            <a:ext cx="122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Drivers</a:t>
            </a:r>
            <a:endParaRPr lang="es-AR" dirty="0"/>
          </a:p>
        </p:txBody>
      </p:sp>
      <p:pic>
        <p:nvPicPr>
          <p:cNvPr id="29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E43D2DB3-FDDE-986C-3308-48ED0791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69961" y="4097414"/>
            <a:ext cx="1480392" cy="11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DA7198C0-162F-EFBF-5452-DEA4E728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00515" y="4092233"/>
            <a:ext cx="1480392" cy="11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85D4E22B-72C5-C6E7-E3A9-D0944C52C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2011" y="4078539"/>
            <a:ext cx="1480392" cy="11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DD89D1DB-417E-2270-5D1D-408F5D9A0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3889" y="3235757"/>
            <a:ext cx="1480392" cy="11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river Motor De Passo Drv8825 Drv 8825 3d Cnc Router | MercadoLivre">
            <a:extLst>
              <a:ext uri="{FF2B5EF4-FFF2-40B4-BE49-F238E27FC236}">
                <a16:creationId xmlns:a16="http://schemas.microsoft.com/office/drawing/2014/main" id="{B49B90DF-3589-CEF2-DF42-FE5AAE127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8987" y="3221182"/>
            <a:ext cx="1480392" cy="118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C21C8B9A-4829-8744-6A7F-4F57D383588B}"/>
              </a:ext>
            </a:extLst>
          </p:cNvPr>
          <p:cNvSpPr txBox="1"/>
          <p:nvPr/>
        </p:nvSpPr>
        <p:spPr>
          <a:xfrm>
            <a:off x="8212375" y="473906"/>
            <a:ext cx="30657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OJO CON LA POSICION DE LOS DRIVERS. </a:t>
            </a:r>
          </a:p>
          <a:p>
            <a:pPr algn="ctr"/>
            <a:r>
              <a:rPr lang="es-ES" sz="3200" dirty="0"/>
              <a:t>VER CONEXIONES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73945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6BA1F-012A-3B50-CD8F-97348841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 de conexiones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FEB529-7223-CCAE-9277-5C46F368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60" y="2401082"/>
            <a:ext cx="9472879" cy="3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19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DF369-C904-8817-E698-F9403584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RAMPS</a:t>
            </a:r>
            <a:endParaRPr lang="es-A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C26A47-F979-FFC0-7CD6-30AF1C78A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0" b="89500" l="10500" r="56600">
                        <a14:foregroundMark x1="15400" y1="49900" x2="15700" y2="62600"/>
                        <a14:foregroundMark x1="52500" y1="45900" x2="51700" y2="58100"/>
                        <a14:foregroundMark x1="56300" y1="56800" x2="56600" y2="51000"/>
                        <a14:foregroundMark x1="40000" y1="16600" x2="48300" y2="17400"/>
                        <a14:foregroundMark x1="55200" y1="16600" x2="55814" y2="23046"/>
                        <a14:foregroundMark x1="33300" y1="15400" x2="37900" y2="15200"/>
                        <a14:foregroundMark x1="18200" y1="16800" x2="21800" y2="16300"/>
                        <a14:foregroundMark x1="18100" y1="13900" x2="23000" y2="17900"/>
                        <a14:foregroundMark x1="25300" y1="13000" x2="17000" y2="16600"/>
                        <a14:foregroundMark x1="16300" y1="11500" x2="19400" y2="11500"/>
                        <a14:foregroundMark x1="22200" y1="11800" x2="24800" y2="11400"/>
                        <a14:foregroundMark x1="20500" y1="11400" x2="22700" y2="11400"/>
                        <a14:foregroundMark x1="26900" y1="11400" x2="28600" y2="11400"/>
                        <a14:foregroundMark x1="13600" y1="11400" x2="16200" y2="11200"/>
                        <a14:foregroundMark x1="14100" y1="10400" x2="23200" y2="10700"/>
                        <a14:foregroundMark x1="27700" y1="10700" x2="22900" y2="11000"/>
                        <a14:foregroundMark x1="13300" y1="11800" x2="13300" y2="9600"/>
                        <a14:foregroundMark x1="28000" y1="11400" x2="28000" y2="9900"/>
                        <a14:foregroundMark x1="14200" y1="82400" x2="15800" y2="80400"/>
                        <a14:foregroundMark x1="10500" y1="39900" x2="10500" y2="39900"/>
                        <a14:foregroundMark x1="33000" y1="36800" x2="34200" y2="37700"/>
                        <a14:foregroundMark x1="35700" y1="26900" x2="37000" y2="27900"/>
                        <a14:foregroundMark x1="44400" y1="28300" x2="51600" y2="28800"/>
                        <a14:foregroundMark x1="44700" y1="39100" x2="44000" y2="38500"/>
                        <a14:foregroundMark x1="27600" y1="38400" x2="25000" y2="37200"/>
                        <a14:foregroundMark x1="25500" y1="54300" x2="29500" y2="54600"/>
                        <a14:foregroundMark x1="43900" y1="54600" x2="45200" y2="54200"/>
                        <a14:foregroundMark x1="43300" y1="70500" x2="43600" y2="76300"/>
                        <a14:foregroundMark x1="28000" y1="70700" x2="25100" y2="68600"/>
                        <a14:foregroundMark x1="32500" y1="86500" x2="43800" y2="86900"/>
                        <a14:foregroundMark x1="13900" y1="89500" x2="17300" y2="89400"/>
                        <a14:foregroundMark x1="20400" y1="21100" x2="21300" y2="28200"/>
                        <a14:foregroundMark x1="24600" y1="9900" x2="24600" y2="9900"/>
                        <a14:foregroundMark x1="28600" y1="9900" x2="28600" y2="9900"/>
                        <a14:foregroundMark x1="27700" y1="9800" x2="27700" y2="9800"/>
                        <a14:backgroundMark x1="18500" y1="87100" x2="18500" y2="87100"/>
                        <a14:backgroundMark x1="55700" y1="25200" x2="55700" y2="25200"/>
                        <a14:backgroundMark x1="55400" y1="25300" x2="55400" y2="24700"/>
                        <a14:backgroundMark x1="56300" y1="23700" x2="56300" y2="23700"/>
                        <a14:backgroundMark x1="56300" y1="24600" x2="56300" y2="25200"/>
                        <a14:backgroundMark x1="55300" y1="25000" x2="55800" y2="24500"/>
                        <a14:backgroundMark x1="56600" y1="24500" x2="55900" y2="24300"/>
                        <a14:backgroundMark x1="56400" y1="25700" x2="55900" y2="25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" t="6080" r="40160" b="6720"/>
          <a:stretch/>
        </p:blipFill>
        <p:spPr bwMode="auto">
          <a:xfrm>
            <a:off x="1584338" y="2031818"/>
            <a:ext cx="2392680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AAB51EBC-D371-4C58-5C0E-1347BF4F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96" b="89968" l="10000" r="90000">
                        <a14:foregroundMark x1="16000" y1="61812" x2="15600" y2="70550"/>
                        <a14:foregroundMark x1="14200" y1="59871" x2="13000" y2="75405"/>
                        <a14:foregroundMark x1="19974" y1="9385" x2="21000" y2="9061"/>
                        <a14:foregroundMark x1="12800" y1="11650" x2="19974" y2="9385"/>
                        <a14:foregroundMark x1="38400" y1="89968" x2="38400" y2="89968"/>
                        <a14:foregroundMark x1="18800" y1="59871" x2="18800" y2="64725"/>
                        <a14:foregroundMark x1="18400" y1="74757" x2="18400" y2="78964"/>
                        <a14:foregroundMark x1="27400" y1="8414" x2="27400" y2="8414"/>
                        <a14:foregroundMark x1="55200" y1="27184" x2="56800" y2="30097"/>
                        <a14:foregroundMark x1="17600" y1="66667" x2="16800" y2="59547"/>
                        <a14:foregroundMark x1="13000" y1="84142" x2="13000" y2="84142"/>
                        <a14:foregroundMark x1="17000" y1="83495" x2="17000" y2="83495"/>
                        <a14:foregroundMark x1="50400" y1="6796" x2="50400" y2="6796"/>
                        <a14:foregroundMark x1="22400" y1="7120" x2="22400" y2="7120"/>
                        <a14:backgroundMark x1="21800" y1="11003" x2="21800" y2="11003"/>
                        <a14:backgroundMark x1="22000" y1="9061" x2="22400" y2="9709"/>
                        <a14:backgroundMark x1="21200" y1="9385" x2="21200" y2="9385"/>
                        <a14:backgroundMark x1="21200" y1="8738" x2="21200" y2="8738"/>
                        <a14:backgroundMark x1="86000" y1="70550" x2="86000" y2="70550"/>
                        <a14:backgroundMark x1="21800" y1="71845" x2="21800" y2="71845"/>
                        <a14:backgroundMark x1="21000" y1="71845" x2="21000" y2="71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66813" y="2637214"/>
            <a:ext cx="4580539" cy="28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6C31265-6416-A4C0-B0CD-B2BB89C48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79" b="89878" l="44219" r="88125">
                        <a14:foregroundMark x1="55313" y1="9250" x2="59375" y2="8726"/>
                        <a14:foregroundMark x1="84219" y1="21640" x2="84531" y2="25305"/>
                        <a14:foregroundMark x1="44375" y1="32810" x2="44688" y2="35253"/>
                        <a14:foregroundMark x1="81250" y1="7853" x2="80625" y2="8028"/>
                        <a14:foregroundMark x1="88125" y1="60209" x2="88125" y2="60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44" r="9448"/>
          <a:stretch/>
        </p:blipFill>
        <p:spPr bwMode="auto">
          <a:xfrm rot="10800000">
            <a:off x="8131210" y="1721778"/>
            <a:ext cx="2547363" cy="4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B662541-E123-82E4-C946-11BD601F2394}"/>
              </a:ext>
            </a:extLst>
          </p:cNvPr>
          <p:cNvSpPr txBox="1"/>
          <p:nvPr/>
        </p:nvSpPr>
        <p:spPr>
          <a:xfrm>
            <a:off x="2141833" y="6144981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1,4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3E947E-D478-7661-185C-103093713121}"/>
              </a:ext>
            </a:extLst>
          </p:cNvPr>
          <p:cNvSpPr txBox="1"/>
          <p:nvPr/>
        </p:nvSpPr>
        <p:spPr>
          <a:xfrm>
            <a:off x="5312227" y="615820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1,5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C8308EA-090A-0E78-BF8A-DC8F8A152EC5}"/>
              </a:ext>
            </a:extLst>
          </p:cNvPr>
          <p:cNvSpPr txBox="1"/>
          <p:nvPr/>
        </p:nvSpPr>
        <p:spPr>
          <a:xfrm>
            <a:off x="8621119" y="6144981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1,6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9024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DF369-C904-8817-E698-F9403584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RAMPS 1,4</a:t>
            </a:r>
            <a:endParaRPr lang="es-A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C26A47-F979-FFC0-7CD6-30AF1C78A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0" b="89500" l="10500" r="56600">
                        <a14:foregroundMark x1="15400" y1="49900" x2="15700" y2="62600"/>
                        <a14:foregroundMark x1="52500" y1="45900" x2="51700" y2="58100"/>
                        <a14:foregroundMark x1="56300" y1="56800" x2="56600" y2="51000"/>
                        <a14:foregroundMark x1="40000" y1="16600" x2="48300" y2="17400"/>
                        <a14:foregroundMark x1="55200" y1="16600" x2="55814" y2="23046"/>
                        <a14:foregroundMark x1="33300" y1="15400" x2="37900" y2="15200"/>
                        <a14:foregroundMark x1="18200" y1="16800" x2="21800" y2="16300"/>
                        <a14:foregroundMark x1="18100" y1="13900" x2="23000" y2="17900"/>
                        <a14:foregroundMark x1="25300" y1="13000" x2="17000" y2="16600"/>
                        <a14:foregroundMark x1="16300" y1="11500" x2="19400" y2="11500"/>
                        <a14:foregroundMark x1="22200" y1="11800" x2="24800" y2="11400"/>
                        <a14:foregroundMark x1="20500" y1="11400" x2="22700" y2="11400"/>
                        <a14:foregroundMark x1="26900" y1="11400" x2="28600" y2="11400"/>
                        <a14:foregroundMark x1="13600" y1="11400" x2="16200" y2="11200"/>
                        <a14:foregroundMark x1="14100" y1="10400" x2="23200" y2="10700"/>
                        <a14:foregroundMark x1="27700" y1="10700" x2="22900" y2="11000"/>
                        <a14:foregroundMark x1="13300" y1="11800" x2="13300" y2="9600"/>
                        <a14:foregroundMark x1="28000" y1="11400" x2="28000" y2="9900"/>
                        <a14:foregroundMark x1="14200" y1="82400" x2="15800" y2="80400"/>
                        <a14:foregroundMark x1="10500" y1="39900" x2="10500" y2="39900"/>
                        <a14:foregroundMark x1="33000" y1="36800" x2="34200" y2="37700"/>
                        <a14:foregroundMark x1="35700" y1="26900" x2="37000" y2="27900"/>
                        <a14:foregroundMark x1="44400" y1="28300" x2="51600" y2="28800"/>
                        <a14:foregroundMark x1="44700" y1="39100" x2="44000" y2="38500"/>
                        <a14:foregroundMark x1="27600" y1="38400" x2="25000" y2="37200"/>
                        <a14:foregroundMark x1="25500" y1="54300" x2="29500" y2="54600"/>
                        <a14:foregroundMark x1="43900" y1="54600" x2="45200" y2="54200"/>
                        <a14:foregroundMark x1="43300" y1="70500" x2="43600" y2="76300"/>
                        <a14:foregroundMark x1="28000" y1="70700" x2="25100" y2="68600"/>
                        <a14:foregroundMark x1="32500" y1="86500" x2="43800" y2="86900"/>
                        <a14:foregroundMark x1="13900" y1="89500" x2="17300" y2="89400"/>
                        <a14:foregroundMark x1="20400" y1="21100" x2="21300" y2="28200"/>
                        <a14:foregroundMark x1="24600" y1="9900" x2="24600" y2="9900"/>
                        <a14:foregroundMark x1="28600" y1="9900" x2="28600" y2="9900"/>
                        <a14:foregroundMark x1="27700" y1="9800" x2="27700" y2="9800"/>
                        <a14:backgroundMark x1="18500" y1="87100" x2="18500" y2="87100"/>
                        <a14:backgroundMark x1="55700" y1="25200" x2="55700" y2="25200"/>
                        <a14:backgroundMark x1="55400" y1="25300" x2="55400" y2="24700"/>
                        <a14:backgroundMark x1="56300" y1="23700" x2="56300" y2="23700"/>
                        <a14:backgroundMark x1="56300" y1="24600" x2="56300" y2="25200"/>
                        <a14:backgroundMark x1="55300" y1="25000" x2="55800" y2="24500"/>
                        <a14:backgroundMark x1="56600" y1="24500" x2="55900" y2="24300"/>
                        <a14:backgroundMark x1="56400" y1="25700" x2="55900" y2="25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0" t="6080" r="40160" b="6720"/>
          <a:stretch/>
        </p:blipFill>
        <p:spPr bwMode="auto">
          <a:xfrm>
            <a:off x="1584338" y="2031818"/>
            <a:ext cx="2392680" cy="395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B662541-E123-82E4-C946-11BD601F2394}"/>
              </a:ext>
            </a:extLst>
          </p:cNvPr>
          <p:cNvSpPr txBox="1"/>
          <p:nvPr/>
        </p:nvSpPr>
        <p:spPr>
          <a:xfrm>
            <a:off x="2141833" y="6144981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1,4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C8308EA-090A-0E78-BF8A-DC8F8A152EC5}"/>
              </a:ext>
            </a:extLst>
          </p:cNvPr>
          <p:cNvSpPr txBox="1"/>
          <p:nvPr/>
        </p:nvSpPr>
        <p:spPr>
          <a:xfrm>
            <a:off x="4901680" y="3407426"/>
            <a:ext cx="483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 </a:t>
            </a:r>
            <a:r>
              <a:rPr lang="en-US" dirty="0" err="1"/>
              <a:t>económica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Antigua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Compatible con A4988 y DRV8825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Alimentaci</a:t>
            </a:r>
            <a:r>
              <a:rPr lang="es-ES" dirty="0" err="1"/>
              <a:t>ó</a:t>
            </a:r>
            <a:r>
              <a:rPr lang="es-AR" dirty="0"/>
              <a:t>n de hasta 11A</a:t>
            </a:r>
          </a:p>
        </p:txBody>
      </p:sp>
    </p:spTree>
    <p:extLst>
      <p:ext uri="{BB962C8B-B14F-4D97-AF65-F5344CB8AC3E}">
        <p14:creationId xmlns:p14="http://schemas.microsoft.com/office/powerpoint/2010/main" val="1735913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C3A33C1-C188-EBBD-4156-D4D46550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Motores</a:t>
            </a:r>
            <a:r>
              <a:rPr lang="en-US" dirty="0"/>
              <a:t> paso a paso (PAP)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3AD7487-8A45-BC0C-93B6-D1DF2FB09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6070124" cy="1175818"/>
          </a:xfrm>
        </p:spPr>
        <p:txBody>
          <a:bodyPr/>
          <a:lstStyle/>
          <a:p>
            <a:r>
              <a:rPr lang="es-ES" dirty="0"/>
              <a:t>Es un tipo de motor eléctrico que convierte señales eléctricas en movimientos precisos y controlados en pequeños incrementos</a:t>
            </a:r>
            <a:endParaRPr lang="es-AR" dirty="0"/>
          </a:p>
        </p:txBody>
      </p:sp>
      <p:pic>
        <p:nvPicPr>
          <p:cNvPr id="2050" name="Picture 2" descr="Motores paso a paso : Motor paso a paso 200rev NEMA17 4V 1.2A/fase">
            <a:extLst>
              <a:ext uri="{FF2B5EF4-FFF2-40B4-BE49-F238E27FC236}">
                <a16:creationId xmlns:a16="http://schemas.microsoft.com/office/drawing/2014/main" id="{B3B2D41C-D97A-A011-CAFE-3C4BB27F6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0" b="91802" l="5500" r="90000">
                        <a14:foregroundMark x1="48375" y1="3416" x2="49375" y2="8967"/>
                        <a14:foregroundMark x1="49125" y1="3160" x2="51125" y2="3843"/>
                        <a14:foregroundMark x1="12875" y1="39966" x2="18625" y2="34671"/>
                        <a14:foregroundMark x1="75000" y1="39710" x2="77875" y2="27071"/>
                        <a14:foregroundMark x1="77875" y1="27071" x2="61000" y2="21520"/>
                        <a14:foregroundMark x1="61000" y1="21520" x2="60750" y2="21520"/>
                        <a14:foregroundMark x1="15500" y1="30487" x2="21500" y2="24082"/>
                        <a14:foregroundMark x1="34250" y1="18360" x2="37750" y2="16909"/>
                        <a14:foregroundMark x1="25000" y1="22886" x2="30875" y2="19727"/>
                        <a14:foregroundMark x1="61125" y1="18873" x2="65625" y2="20239"/>
                        <a14:foregroundMark x1="32250" y1="16738" x2="41125" y2="19044"/>
                        <a14:foregroundMark x1="35000" y1="16055" x2="36625" y2="15201"/>
                        <a14:foregroundMark x1="71625" y1="21520" x2="76250" y2="22459"/>
                        <a14:foregroundMark x1="55875" y1="19214" x2="59875" y2="19214"/>
                        <a14:foregroundMark x1="87000" y1="22032" x2="88625" y2="24253"/>
                        <a14:foregroundMark x1="10750" y1="38514" x2="9750" y2="43126"/>
                        <a14:foregroundMark x1="5500" y1="37660" x2="5500" y2="42186"/>
                        <a14:foregroundMark x1="62125" y1="91802" x2="65125" y2="912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243" y="354726"/>
            <a:ext cx="4034477" cy="5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63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DF369-C904-8817-E698-F9403584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RAMPS 1,5</a:t>
            </a:r>
            <a:endParaRPr lang="es-AR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AAB51EBC-D371-4C58-5C0E-1347BF4F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96" b="89968" l="10000" r="90000">
                        <a14:foregroundMark x1="16000" y1="61812" x2="15600" y2="70550"/>
                        <a14:foregroundMark x1="14200" y1="59871" x2="13000" y2="75405"/>
                        <a14:foregroundMark x1="19974" y1="9385" x2="21000" y2="9061"/>
                        <a14:foregroundMark x1="12800" y1="11650" x2="19974" y2="9385"/>
                        <a14:foregroundMark x1="38400" y1="89968" x2="38400" y2="89968"/>
                        <a14:foregroundMark x1="18800" y1="59871" x2="18800" y2="64725"/>
                        <a14:foregroundMark x1="18400" y1="74757" x2="18400" y2="78964"/>
                        <a14:foregroundMark x1="27400" y1="8414" x2="27400" y2="8414"/>
                        <a14:foregroundMark x1="55200" y1="27184" x2="56800" y2="30097"/>
                        <a14:foregroundMark x1="17600" y1="66667" x2="16800" y2="59547"/>
                        <a14:foregroundMark x1="13000" y1="84142" x2="13000" y2="84142"/>
                        <a14:foregroundMark x1="17000" y1="83495" x2="17000" y2="83495"/>
                        <a14:foregroundMark x1="50400" y1="6796" x2="50400" y2="6796"/>
                        <a14:foregroundMark x1="22400" y1="7120" x2="22400" y2="7120"/>
                        <a14:backgroundMark x1="21800" y1="11003" x2="21800" y2="11003"/>
                        <a14:backgroundMark x1="22000" y1="9061" x2="22400" y2="9709"/>
                        <a14:backgroundMark x1="21200" y1="9385" x2="21200" y2="9385"/>
                        <a14:backgroundMark x1="21200" y1="8738" x2="21200" y2="8738"/>
                        <a14:backgroundMark x1="86000" y1="70550" x2="86000" y2="70550"/>
                        <a14:backgroundMark x1="21800" y1="71845" x2="21800" y2="71845"/>
                        <a14:backgroundMark x1="21000" y1="71845" x2="21000" y2="718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66813" y="2637214"/>
            <a:ext cx="4580539" cy="28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3E947E-D478-7661-185C-103093713121}"/>
              </a:ext>
            </a:extLst>
          </p:cNvPr>
          <p:cNvSpPr txBox="1"/>
          <p:nvPr/>
        </p:nvSpPr>
        <p:spPr>
          <a:xfrm>
            <a:off x="5312227" y="6158204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1,5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D45F7D-101B-23E4-FB35-4D701B5EA2C3}"/>
              </a:ext>
            </a:extLst>
          </p:cNvPr>
          <p:cNvSpPr txBox="1"/>
          <p:nvPr/>
        </p:nvSpPr>
        <p:spPr>
          <a:xfrm>
            <a:off x="305600" y="3590935"/>
            <a:ext cx="483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Compatible con A4988, DRV8825 y TMC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Alimentaci</a:t>
            </a:r>
            <a:r>
              <a:rPr lang="es-ES" dirty="0" err="1"/>
              <a:t>ó</a:t>
            </a:r>
            <a:r>
              <a:rPr lang="es-AR" dirty="0"/>
              <a:t>n de hasta 15A</a:t>
            </a:r>
          </a:p>
        </p:txBody>
      </p:sp>
    </p:spTree>
    <p:extLst>
      <p:ext uri="{BB962C8B-B14F-4D97-AF65-F5344CB8AC3E}">
        <p14:creationId xmlns:p14="http://schemas.microsoft.com/office/powerpoint/2010/main" val="316321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DF369-C904-8817-E698-F9403584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RAMPS 1,6</a:t>
            </a:r>
            <a:endParaRPr lang="es-A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6C31265-6416-A4C0-B0CD-B2BB89C48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79" b="89878" l="44219" r="88125">
                        <a14:foregroundMark x1="55313" y1="9250" x2="59375" y2="8726"/>
                        <a14:foregroundMark x1="84219" y1="21640" x2="84531" y2="25305"/>
                        <a14:foregroundMark x1="44375" y1="32810" x2="44688" y2="35253"/>
                        <a14:foregroundMark x1="81250" y1="7853" x2="80625" y2="8028"/>
                        <a14:foregroundMark x1="88125" y1="60209" x2="88125" y2="60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44" r="9448"/>
          <a:stretch/>
        </p:blipFill>
        <p:spPr bwMode="auto">
          <a:xfrm rot="10800000">
            <a:off x="8131210" y="1721778"/>
            <a:ext cx="2547363" cy="443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8308EA-090A-0E78-BF8A-DC8F8A152EC5}"/>
              </a:ext>
            </a:extLst>
          </p:cNvPr>
          <p:cNvSpPr txBox="1"/>
          <p:nvPr/>
        </p:nvSpPr>
        <p:spPr>
          <a:xfrm>
            <a:off x="8621119" y="6144981"/>
            <a:ext cx="156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RAMPS 1,6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090314-763C-8454-EB7C-7DB1FFF6A497}"/>
              </a:ext>
            </a:extLst>
          </p:cNvPr>
          <p:cNvSpPr txBox="1"/>
          <p:nvPr/>
        </p:nvSpPr>
        <p:spPr>
          <a:xfrm>
            <a:off x="2503713" y="3339826"/>
            <a:ext cx="483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Compatible con A4988, DRV8825 y TMC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Alimentaci</a:t>
            </a:r>
            <a:r>
              <a:rPr lang="es-ES" dirty="0" err="1"/>
              <a:t>ó</a:t>
            </a:r>
            <a:r>
              <a:rPr lang="es-AR" dirty="0"/>
              <a:t>n de hasta 20A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Mejor disipación de calor que 1,5</a:t>
            </a:r>
          </a:p>
        </p:txBody>
      </p:sp>
    </p:spTree>
    <p:extLst>
      <p:ext uri="{BB962C8B-B14F-4D97-AF65-F5344CB8AC3E}">
        <p14:creationId xmlns:p14="http://schemas.microsoft.com/office/powerpoint/2010/main" val="3320657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BB23487-3442-C8F9-8246-694A2C85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Arduino MEGA</a:t>
            </a:r>
            <a:endParaRPr lang="es-AR" sz="3200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9883732-C8FC-171B-0AE5-8DAFBD8E4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/>
              <a:t>Controla todos los procesos de la impresora y es donde el software será cargado</a:t>
            </a:r>
            <a:endParaRPr lang="es-AR" dirty="0"/>
          </a:p>
          <a:p>
            <a:endParaRPr lang="es-AR" dirty="0"/>
          </a:p>
        </p:txBody>
      </p:sp>
      <p:pic>
        <p:nvPicPr>
          <p:cNvPr id="3" name="Picture 32" descr="Arduino Mega 2560 R3 Con Cable Usb Cnc Robótica Impresora 3d | Envío gratis">
            <a:extLst>
              <a:ext uri="{FF2B5EF4-FFF2-40B4-BE49-F238E27FC236}">
                <a16:creationId xmlns:a16="http://schemas.microsoft.com/office/drawing/2014/main" id="{5D80E416-485E-BE9C-0366-8CBCB84A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200" r="98600">
                        <a14:foregroundMark x1="12200" y1="17563" x2="26600" y2="18996"/>
                        <a14:foregroundMark x1="26600" y1="12186" x2="45400" y2="10753"/>
                        <a14:foregroundMark x1="54600" y1="13978" x2="68000" y2="12545"/>
                        <a14:foregroundMark x1="93000" y1="21147" x2="95600" y2="40860"/>
                        <a14:foregroundMark x1="11800" y1="37634" x2="12000" y2="30466"/>
                        <a14:foregroundMark x1="4200" y1="32975" x2="15600" y2="32258"/>
                        <a14:foregroundMark x1="200" y1="32616" x2="5400" y2="32616"/>
                        <a14:foregroundMark x1="13800" y1="65950" x2="12800" y2="60215"/>
                        <a14:foregroundMark x1="98600" y1="87814" x2="97600" y2="86380"/>
                        <a14:backgroundMark x1="21000" y1="12545" x2="21000" y2="12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68546" y="1707191"/>
            <a:ext cx="5706347" cy="318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277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08429-1A55-A587-3008-9DA88B20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MEGA</a:t>
            </a:r>
            <a:endParaRPr lang="es-AR" dirty="0"/>
          </a:p>
        </p:txBody>
      </p:sp>
      <p:pic>
        <p:nvPicPr>
          <p:cNvPr id="4" name="Picture 32" descr="Arduino Mega 2560 R3 Con Cable Usb Cnc Robótica Impresora 3d | Envío gratis">
            <a:extLst>
              <a:ext uri="{FF2B5EF4-FFF2-40B4-BE49-F238E27FC236}">
                <a16:creationId xmlns:a16="http://schemas.microsoft.com/office/drawing/2014/main" id="{6CF570B0-77C8-AC16-F066-688F44806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200" r="98600">
                        <a14:foregroundMark x1="12200" y1="17563" x2="26600" y2="18996"/>
                        <a14:foregroundMark x1="26600" y1="12186" x2="45400" y2="10753"/>
                        <a14:foregroundMark x1="54600" y1="13978" x2="68000" y2="12545"/>
                        <a14:foregroundMark x1="93000" y1="21147" x2="95600" y2="40860"/>
                        <a14:foregroundMark x1="11800" y1="37634" x2="12000" y2="30466"/>
                        <a14:foregroundMark x1="4200" y1="32975" x2="15600" y2="32258"/>
                        <a14:foregroundMark x1="200" y1="32616" x2="5400" y2="32616"/>
                        <a14:foregroundMark x1="13800" y1="65950" x2="12800" y2="60215"/>
                        <a14:foregroundMark x1="98600" y1="87814" x2="97600" y2="86380"/>
                        <a14:backgroundMark x1="21000" y1="12545" x2="21000" y2="12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18" y="2635395"/>
            <a:ext cx="5706347" cy="318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chivo STL gratuito Guía Marlin 1.1.x o 2.x en Anet A8・Idea de impresión 3D  para descargar・Cults">
            <a:extLst>
              <a:ext uri="{FF2B5EF4-FFF2-40B4-BE49-F238E27FC236}">
                <a16:creationId xmlns:a16="http://schemas.microsoft.com/office/drawing/2014/main" id="{A1969FE4-30D8-102A-59F3-5BFD234E0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9" r="16671"/>
          <a:stretch/>
        </p:blipFill>
        <p:spPr bwMode="auto">
          <a:xfrm>
            <a:off x="7621761" y="2275794"/>
            <a:ext cx="3276394" cy="37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9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E77B76C-F31B-E5E8-B157-829737A3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 del Hardware</a:t>
            </a:r>
            <a:endParaRPr lang="es-AR" dirty="0"/>
          </a:p>
        </p:txBody>
      </p:sp>
      <p:pic>
        <p:nvPicPr>
          <p:cNvPr id="5124" name="Picture 4" descr="Pin on ilustration">
            <a:extLst>
              <a:ext uri="{FF2B5EF4-FFF2-40B4-BE49-F238E27FC236}">
                <a16:creationId xmlns:a16="http://schemas.microsoft.com/office/drawing/2014/main" id="{05E0F300-0C54-DE1B-7A9D-AE3C16E961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" r="357" b="7428"/>
          <a:stretch/>
        </p:blipFill>
        <p:spPr bwMode="auto">
          <a:xfrm>
            <a:off x="2851355" y="2207339"/>
            <a:ext cx="6164826" cy="442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128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06DD15A-F3CA-5E41-22FF-016A0B1D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funcionan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926CE4-14A2-8C6D-FD6A-C364814F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967" y="1130559"/>
            <a:ext cx="4596882" cy="459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8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D0CAE3E-AE8E-11CD-DE2B-FCC9510B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Motores</a:t>
            </a:r>
            <a:r>
              <a:rPr lang="en-US" dirty="0"/>
              <a:t> PAP</a:t>
            </a:r>
            <a:endParaRPr lang="es-AR" dirty="0"/>
          </a:p>
        </p:txBody>
      </p:sp>
      <p:pic>
        <p:nvPicPr>
          <p:cNvPr id="4098" name="Picture 2" descr="Motores NEMA. Problemas más frecuentes">
            <a:extLst>
              <a:ext uri="{FF2B5EF4-FFF2-40B4-BE49-F238E27FC236}">
                <a16:creationId xmlns:a16="http://schemas.microsoft.com/office/drawing/2014/main" id="{248932CF-AF69-782A-DAAA-1BA7D260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44" y="2253900"/>
            <a:ext cx="5365296" cy="401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3A899A28-0AD9-1416-6D41-AE5AE9E1B193}"/>
              </a:ext>
            </a:extLst>
          </p:cNvPr>
          <p:cNvSpPr/>
          <p:nvPr/>
        </p:nvSpPr>
        <p:spPr>
          <a:xfrm>
            <a:off x="6223518" y="2034139"/>
            <a:ext cx="1968760" cy="2332653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9D8968F0-7702-3134-196E-62846A16C155}"/>
              </a:ext>
            </a:extLst>
          </p:cNvPr>
          <p:cNvCxnSpPr>
            <a:stCxn id="11" idx="6"/>
          </p:cNvCxnSpPr>
          <p:nvPr/>
        </p:nvCxnSpPr>
        <p:spPr>
          <a:xfrm flipV="1">
            <a:off x="8192278" y="3200400"/>
            <a:ext cx="1045028" cy="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6EC588-10A8-EF56-13FF-E71E888D8394}"/>
              </a:ext>
            </a:extLst>
          </p:cNvPr>
          <p:cNvSpPr txBox="1"/>
          <p:nvPr/>
        </p:nvSpPr>
        <p:spPr>
          <a:xfrm>
            <a:off x="9339943" y="2995127"/>
            <a:ext cx="215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Más usado en impresoras 3D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1249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647BD-38A5-E736-3CC4-027AFE60D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Motores más usados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15825E-CD65-A4D6-2FC2-6C11B16FC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9243" y="2213040"/>
            <a:ext cx="1527257" cy="576262"/>
          </a:xfrm>
        </p:spPr>
        <p:txBody>
          <a:bodyPr/>
          <a:lstStyle/>
          <a:p>
            <a:r>
              <a:rPr lang="es-ES" dirty="0"/>
              <a:t>Nema 17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562598-61D0-FA10-3226-25C535CDB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91275" y="2174875"/>
            <a:ext cx="2685997" cy="576262"/>
          </a:xfrm>
        </p:spPr>
        <p:txBody>
          <a:bodyPr/>
          <a:lstStyle/>
          <a:p>
            <a:r>
              <a:rPr lang="es-ES" dirty="0"/>
              <a:t>Nema 17 </a:t>
            </a:r>
            <a:r>
              <a:rPr lang="es-ES" dirty="0" err="1"/>
              <a:t>Pancake</a:t>
            </a:r>
            <a:endParaRPr lang="es-AR" dirty="0"/>
          </a:p>
        </p:txBody>
      </p:sp>
      <p:pic>
        <p:nvPicPr>
          <p:cNvPr id="5124" name="Picture 4" descr="Amazon.com: 0.9deg NEMA 17 Motor Paso a Paso bipolar 1.2 A 11 NCM/15.6oz.  en 42 x 42 x 20 mm 4-wires : Industrial y Científico">
            <a:extLst>
              <a:ext uri="{FF2B5EF4-FFF2-40B4-BE49-F238E27FC236}">
                <a16:creationId xmlns:a16="http://schemas.microsoft.com/office/drawing/2014/main" id="{73945927-11E5-3750-7954-0F6C7ECD7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700" y1="33200" x2="43000" y2="24800"/>
                        <a14:foregroundMark x1="31300" y1="20300" x2="31300" y2="20300"/>
                        <a14:foregroundMark x1="54300" y1="16500" x2="54400" y2="1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29" b="9988"/>
          <a:stretch/>
        </p:blipFill>
        <p:spPr bwMode="auto">
          <a:xfrm>
            <a:off x="8037471" y="3075105"/>
            <a:ext cx="4154529" cy="3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otor Paso a Paso Nema 17 P/ Ejes Impresora 3D 1.5 A -">
            <a:extLst>
              <a:ext uri="{FF2B5EF4-FFF2-40B4-BE49-F238E27FC236}">
                <a16:creationId xmlns:a16="http://schemas.microsoft.com/office/drawing/2014/main" id="{F97F9F05-A52A-D2AF-6D13-114EC3173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2" t="21225" r="17363" b="16725"/>
          <a:stretch/>
        </p:blipFill>
        <p:spPr bwMode="auto">
          <a:xfrm>
            <a:off x="4823926" y="3011876"/>
            <a:ext cx="3405674" cy="33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8B47133-8DDA-F2A6-4F84-9D37C78BC8A3}"/>
              </a:ext>
            </a:extLst>
          </p:cNvPr>
          <p:cNvCxnSpPr>
            <a:cxnSpLocks/>
          </p:cNvCxnSpPr>
          <p:nvPr/>
        </p:nvCxnSpPr>
        <p:spPr>
          <a:xfrm flipH="1">
            <a:off x="2836506" y="4044820"/>
            <a:ext cx="17673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9F84DC61-AD43-19C8-4CD2-D2E11E044B3D}"/>
              </a:ext>
            </a:extLst>
          </p:cNvPr>
          <p:cNvSpPr txBox="1"/>
          <p:nvPr/>
        </p:nvSpPr>
        <p:spPr>
          <a:xfrm>
            <a:off x="448926" y="3013561"/>
            <a:ext cx="25275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Hay amplia variedad de estos. Las principales diferencias son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Potencia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Velocidad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Consumo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339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D90F511-FAC7-E073-3E69-F2E25E13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BA3DB8F-EE6E-A4ED-806E-06C8895AE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1434606"/>
          </a:xfrm>
        </p:spPr>
        <p:txBody>
          <a:bodyPr/>
          <a:lstStyle/>
          <a:p>
            <a:r>
              <a:rPr lang="es-ES" dirty="0"/>
              <a:t>Controlan los motores paso a paso que mueven el cabezal de impresión, la plataforma de construcción y otros componentes mediante </a:t>
            </a:r>
            <a:r>
              <a:rPr lang="es-ES" dirty="0" err="1"/>
              <a:t>micropasos</a:t>
            </a:r>
            <a:r>
              <a:rPr lang="es-ES" dirty="0"/>
              <a:t> (</a:t>
            </a:r>
            <a:r>
              <a:rPr lang="es-ES" dirty="0" err="1"/>
              <a:t>microsteps</a:t>
            </a:r>
            <a:r>
              <a:rPr lang="es-ES" dirty="0"/>
              <a:t>)</a:t>
            </a:r>
            <a:endParaRPr lang="es-AR" dirty="0"/>
          </a:p>
        </p:txBody>
      </p:sp>
      <p:pic>
        <p:nvPicPr>
          <p:cNvPr id="6146" name="Picture 2" descr="DESCRIPCIÓN DEL DRIVER A4988 – Electrónica Práctica Aplicada">
            <a:extLst>
              <a:ext uri="{FF2B5EF4-FFF2-40B4-BE49-F238E27FC236}">
                <a16:creationId xmlns:a16="http://schemas.microsoft.com/office/drawing/2014/main" id="{A567E013-091A-5A65-F56C-D2FAF273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7" b="96212" l="4024" r="95854">
                        <a14:foregroundMark x1="4512" y1="27727" x2="9512" y2="31364"/>
                        <a14:foregroundMark x1="45122" y1="4697" x2="37683" y2="9848"/>
                        <a14:foregroundMark x1="5000" y1="35758" x2="5000" y2="35758"/>
                        <a14:foregroundMark x1="73049" y1="68030" x2="86951" y2="82121"/>
                        <a14:foregroundMark x1="63659" y1="78636" x2="79512" y2="86818"/>
                        <a14:foregroundMark x1="81341" y1="91212" x2="89268" y2="82576"/>
                        <a14:foregroundMark x1="89268" y1="82576" x2="89756" y2="82424"/>
                        <a14:foregroundMark x1="94390" y1="77121" x2="95854" y2="79848"/>
                        <a14:foregroundMark x1="86829" y1="63485" x2="87073" y2="62576"/>
                        <a14:foregroundMark x1="75976" y1="58182" x2="77073" y2="57424"/>
                        <a14:foregroundMark x1="78415" y1="56515" x2="79512" y2="55455"/>
                        <a14:foregroundMark x1="83293" y1="59242" x2="83659" y2="58939"/>
                        <a14:foregroundMark x1="91220" y1="67121" x2="91220" y2="67121"/>
                        <a14:foregroundMark x1="79634" y1="96212" x2="79634" y2="96212"/>
                        <a14:foregroundMark x1="72439" y1="61818" x2="72439" y2="61818"/>
                        <a14:foregroundMark x1="67561" y1="65758" x2="67561" y2="65758"/>
                        <a14:foregroundMark x1="63902" y1="69545" x2="63902" y2="69545"/>
                        <a14:foregroundMark x1="62683" y1="73182" x2="62683" y2="73182"/>
                        <a14:foregroundMark x1="62561" y1="79394" x2="62561" y2="79394"/>
                        <a14:foregroundMark x1="13780" y1="46515" x2="13780" y2="46515"/>
                        <a14:foregroundMark x1="16829" y1="50152" x2="16829" y2="50152"/>
                        <a14:foregroundMark x1="18049" y1="53182" x2="18049" y2="53182"/>
                        <a14:backgroundMark x1="91829" y1="93182" x2="91829" y2="93182"/>
                        <a14:backgroundMark x1="85976" y1="97727" x2="85976" y2="97727"/>
                        <a14:backgroundMark x1="90854" y1="89091" x2="90854" y2="89091"/>
                        <a14:backgroundMark x1="59756" y1="65758" x2="59756" y2="65758"/>
                        <a14:backgroundMark x1="48049" y1="62879" x2="48049" y2="62879"/>
                        <a14:backgroundMark x1="60122" y1="46970" x2="60122" y2="46970"/>
                        <a14:backgroundMark x1="12317" y1="58333" x2="12317" y2="58333"/>
                        <a14:backgroundMark x1="9268" y1="45758" x2="9268" y2="45758"/>
                        <a14:backgroundMark x1="26951" y1="67879" x2="26951" y2="67879"/>
                        <a14:backgroundMark x1="26585" y1="66364" x2="26585" y2="66364"/>
                        <a14:backgroundMark x1="27073" y1="68636" x2="27073" y2="68636"/>
                        <a14:backgroundMark x1="27439" y1="70303" x2="27439" y2="70303"/>
                        <a14:backgroundMark x1="27439" y1="71212" x2="27073" y2="68485"/>
                        <a14:backgroundMark x1="27073" y1="69848" x2="26585" y2="68030"/>
                        <a14:backgroundMark x1="26707" y1="66667" x2="26707" y2="66667"/>
                        <a14:backgroundMark x1="26707" y1="65152" x2="26707" y2="65152"/>
                        <a14:backgroundMark x1="49268" y1="53788" x2="50000" y2="61970"/>
                        <a14:backgroundMark x1="44024" y1="56970" x2="45122" y2="63182"/>
                        <a14:backgroundMark x1="38415" y1="60000" x2="39268" y2="67576"/>
                        <a14:backgroundMark x1="32561" y1="63636" x2="32805" y2="70606"/>
                        <a14:backgroundMark x1="13415" y1="60000" x2="19268" y2="68636"/>
                        <a14:backgroundMark x1="19268" y1="68636" x2="19268" y2="68636"/>
                        <a14:backgroundMark x1="59756" y1="46212" x2="60732" y2="57121"/>
                        <a14:backgroundMark x1="55122" y1="50455" x2="56098" y2="59091"/>
                        <a14:backgroundMark x1="49878" y1="51970" x2="50488" y2="53939"/>
                        <a14:backgroundMark x1="50610" y1="50909" x2="49268" y2="50909"/>
                        <a14:backgroundMark x1="45000" y1="55000" x2="43293" y2="55000"/>
                        <a14:backgroundMark x1="39268" y1="57727" x2="37195" y2="57727"/>
                        <a14:backgroundMark x1="33415" y1="61212" x2="31951" y2="61364"/>
                        <a14:backgroundMark x1="37561" y1="64091" x2="37683" y2="65909"/>
                        <a14:backgroundMark x1="37317" y1="66970" x2="37317" y2="66970"/>
                        <a14:backgroundMark x1="44146" y1="54242" x2="45000" y2="54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928" y="1657349"/>
            <a:ext cx="4815268" cy="38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63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ADDE71F1-7077-54DE-8AFD-5053A97C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567" y="1974444"/>
            <a:ext cx="7445829" cy="2204261"/>
          </a:xfrm>
        </p:spPr>
        <p:txBody>
          <a:bodyPr>
            <a:noAutofit/>
          </a:bodyPr>
          <a:lstStyle/>
          <a:p>
            <a:pPr algn="ctr"/>
            <a:r>
              <a:rPr lang="es-ES" sz="6600" dirty="0"/>
              <a:t>Cómo hacen para generar </a:t>
            </a:r>
            <a:r>
              <a:rPr lang="es-ES" sz="6600" dirty="0" err="1"/>
              <a:t>micropasos</a:t>
            </a:r>
            <a:r>
              <a:rPr lang="en-US" sz="6600" dirty="0"/>
              <a:t>?</a:t>
            </a:r>
            <a:endParaRPr lang="es-AR" sz="6600" dirty="0"/>
          </a:p>
        </p:txBody>
      </p:sp>
      <p:pic>
        <p:nvPicPr>
          <p:cNvPr id="1026" name="Picture 2" descr="pensar pensando meme freetoedit sticker by @elpanda7w7">
            <a:extLst>
              <a:ext uri="{FF2B5EF4-FFF2-40B4-BE49-F238E27FC236}">
                <a16:creationId xmlns:a16="http://schemas.microsoft.com/office/drawing/2014/main" id="{78916623-5BC8-A68D-603D-DDE3E00EA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5" y="3076575"/>
            <a:ext cx="3619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6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D9285F8-A196-31BB-FA17-25154EA0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s-ES" dirty="0" err="1"/>
              <a:t>ómo</a:t>
            </a:r>
            <a:r>
              <a:rPr lang="es-ES" dirty="0"/>
              <a:t> funcionan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B5132B-7DC4-9611-C5CB-E62E80381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47" y="2378043"/>
            <a:ext cx="7878926" cy="393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3EA8EEB-C806-28FA-628D-8B18433AEE4A}"/>
              </a:ext>
            </a:extLst>
          </p:cNvPr>
          <p:cNvSpPr txBox="1"/>
          <p:nvPr/>
        </p:nvSpPr>
        <p:spPr>
          <a:xfrm>
            <a:off x="466531" y="2873829"/>
            <a:ext cx="120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 driver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A523E1-CBF1-A744-6996-2F5C11892108}"/>
              </a:ext>
            </a:extLst>
          </p:cNvPr>
          <p:cNvSpPr txBox="1"/>
          <p:nvPr/>
        </p:nvSpPr>
        <p:spPr>
          <a:xfrm>
            <a:off x="10434735" y="2782669"/>
            <a:ext cx="1203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 </a:t>
            </a:r>
          </a:p>
          <a:p>
            <a:r>
              <a:rPr lang="en-US" dirty="0"/>
              <a:t>driver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60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656</TotalTime>
  <Words>518</Words>
  <Application>Microsoft Office PowerPoint</Application>
  <PresentationFormat>Panorámica</PresentationFormat>
  <Paragraphs>121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2</vt:lpstr>
      <vt:lpstr>Citable</vt:lpstr>
      <vt:lpstr>Harware parte 2</vt:lpstr>
      <vt:lpstr>Repaso</vt:lpstr>
      <vt:lpstr>Motores paso a paso (PAP)</vt:lpstr>
      <vt:lpstr>Como funcionan?</vt:lpstr>
      <vt:lpstr>Motores PAP</vt:lpstr>
      <vt:lpstr>Motores más usados</vt:lpstr>
      <vt:lpstr>Drivers</vt:lpstr>
      <vt:lpstr>Cómo hacen para generar micropasos?</vt:lpstr>
      <vt:lpstr>Cómo funcionan?</vt:lpstr>
      <vt:lpstr>Drivers más usados</vt:lpstr>
      <vt:lpstr>Funciones de cada pin del driver</vt:lpstr>
      <vt:lpstr>Estuviste prestando atención? Vamos a ponerte a prueba</vt:lpstr>
      <vt:lpstr>Voltaje de referencia</vt:lpstr>
      <vt:lpstr>A cuánto equivale la resistencia de DRV8825?</vt:lpstr>
      <vt:lpstr>A cuánto equivale la resistencia de DRV8825?</vt:lpstr>
      <vt:lpstr>Ichop</vt:lpstr>
      <vt:lpstr>Regulación del voltaje de referencia</vt:lpstr>
      <vt:lpstr>Final de Carrera</vt:lpstr>
      <vt:lpstr>Mecánico</vt:lpstr>
      <vt:lpstr>Optico</vt:lpstr>
      <vt:lpstr>RAMPS</vt:lpstr>
      <vt:lpstr>Conexiones</vt:lpstr>
      <vt:lpstr>Conexiones</vt:lpstr>
      <vt:lpstr>Conexiones</vt:lpstr>
      <vt:lpstr>Conexiones</vt:lpstr>
      <vt:lpstr>Conexiones</vt:lpstr>
      <vt:lpstr>Resumen de conexiones</vt:lpstr>
      <vt:lpstr>Tipos de RAMPS</vt:lpstr>
      <vt:lpstr>RAMPS 1,4</vt:lpstr>
      <vt:lpstr>RAMPS 1,5</vt:lpstr>
      <vt:lpstr>RAMPS 1,6</vt:lpstr>
      <vt:lpstr>Arduino MEGA</vt:lpstr>
      <vt:lpstr>Arduino MEGA</vt:lpstr>
      <vt:lpstr>Fin del Hardware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Harware parte 2</dc:title>
  <dc:creator>Renzo Tassara</dc:creator>
  <cp:lastModifiedBy>Renzo Tassara</cp:lastModifiedBy>
  <cp:revision>7</cp:revision>
  <dcterms:created xsi:type="dcterms:W3CDTF">2023-04-07T23:06:39Z</dcterms:created>
  <dcterms:modified xsi:type="dcterms:W3CDTF">2023-05-15T23:40:45Z</dcterms:modified>
</cp:coreProperties>
</file>